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4630400" cy="8229600"/>
  <p:notesSz cx="8229600" cy="14630400"/>
  <p:embeddedFontLst>
    <p:embeddedFont>
      <p:font typeface="Raleway" pitchFamily="2" charset="0"/>
      <p:regular r:id="rId22"/>
      <p:bold r:id="rId23"/>
      <p:italic r:id="rId24"/>
      <p:boldItalic r:id="rId25"/>
    </p:embeddedFont>
    <p:embeddedFont>
      <p:font typeface="Roboto" panose="02000000000000000000" pitchFamily="2" charset="0"/>
      <p:regular r:id="rId26"/>
      <p:bold r:id="rId27"/>
    </p:embeddedFont>
    <p:embeddedFont>
      <p:font typeface="Segoe UI Semibold" panose="020B0702040204020203" pitchFamily="34" charset="0"/>
      <p:bold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556"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386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38.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51" y="0"/>
            <a:ext cx="5486400" cy="8229600"/>
          </a:xfrm>
          <a:prstGeom prst="rect">
            <a:avLst/>
          </a:prstGeom>
        </p:spPr>
      </p:pic>
      <p:sp>
        <p:nvSpPr>
          <p:cNvPr id="3" name="Text 0"/>
          <p:cNvSpPr/>
          <p:nvPr/>
        </p:nvSpPr>
        <p:spPr>
          <a:xfrm>
            <a:off x="6280190" y="220110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Amazon Sales and Customer Insights Analysis</a:t>
            </a:r>
            <a:endParaRPr lang="en-US" sz="4450" dirty="0"/>
          </a:p>
        </p:txBody>
      </p:sp>
      <p:sp>
        <p:nvSpPr>
          <p:cNvPr id="4" name="Text 1"/>
          <p:cNvSpPr/>
          <p:nvPr/>
        </p:nvSpPr>
        <p:spPr>
          <a:xfrm>
            <a:off x="6280190" y="395882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An end-to-end data analytics project leveraging SQL, Python, and Power BI to transform raw e-commerce data into actionable business intelligence and strategic insights.</a:t>
            </a:r>
            <a:endParaRPr lang="en-US" sz="1750" dirty="0"/>
          </a:p>
        </p:txBody>
      </p:sp>
      <p:sp>
        <p:nvSpPr>
          <p:cNvPr id="5" name="Text 2"/>
          <p:cNvSpPr/>
          <p:nvPr/>
        </p:nvSpPr>
        <p:spPr>
          <a:xfrm>
            <a:off x="6280190" y="530268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Presented by: Shubham Makkar | Imarticus Learning, Delhi | November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091AC98-F8C6-89EF-D51D-0964803B7319}"/>
              </a:ext>
            </a:extLst>
          </p:cNvPr>
          <p:cNvSpPr/>
          <p:nvPr/>
        </p:nvSpPr>
        <p:spPr>
          <a:xfrm>
            <a:off x="5941641" y="8791"/>
            <a:ext cx="2613298" cy="5923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93790" y="3760351"/>
            <a:ext cx="615342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5" name="Picture 4" descr="A computer screen shot of a code&#10;&#10;AI-generated content may be incorrect.">
            <a:extLst>
              <a:ext uri="{FF2B5EF4-FFF2-40B4-BE49-F238E27FC236}">
                <a16:creationId xmlns:a16="http://schemas.microsoft.com/office/drawing/2014/main" id="{1E15161A-D8E0-0AA2-CAE2-5AA5FE934EA5}"/>
              </a:ext>
            </a:extLst>
          </p:cNvPr>
          <p:cNvPicPr>
            <a:picLocks noChangeAspect="1"/>
          </p:cNvPicPr>
          <p:nvPr/>
        </p:nvPicPr>
        <p:blipFill>
          <a:blip r:embed="rId3"/>
          <a:stretch>
            <a:fillRect/>
          </a:stretch>
        </p:blipFill>
        <p:spPr>
          <a:xfrm>
            <a:off x="1" y="574436"/>
            <a:ext cx="5653667" cy="215218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0294DFB1-A4D1-A67B-88AA-496ED126746D}"/>
              </a:ext>
            </a:extLst>
          </p:cNvPr>
          <p:cNvPicPr>
            <a:picLocks noChangeAspect="1"/>
          </p:cNvPicPr>
          <p:nvPr/>
        </p:nvPicPr>
        <p:blipFill>
          <a:blip r:embed="rId4"/>
          <a:stretch>
            <a:fillRect/>
          </a:stretch>
        </p:blipFill>
        <p:spPr>
          <a:xfrm>
            <a:off x="1" y="2761285"/>
            <a:ext cx="2412138" cy="1353515"/>
          </a:xfrm>
          <a:prstGeom prst="rect">
            <a:avLst/>
          </a:prstGeom>
        </p:spPr>
      </p:pic>
      <p:pic>
        <p:nvPicPr>
          <p:cNvPr id="9" name="Picture 8" descr="A screenshot of a computer code&#10;&#10;AI-generated content may be incorrect.">
            <a:extLst>
              <a:ext uri="{FF2B5EF4-FFF2-40B4-BE49-F238E27FC236}">
                <a16:creationId xmlns:a16="http://schemas.microsoft.com/office/drawing/2014/main" id="{21D0CEEF-358C-CD0D-24AF-E3A6DA66EB8E}"/>
              </a:ext>
            </a:extLst>
          </p:cNvPr>
          <p:cNvPicPr>
            <a:picLocks noChangeAspect="1"/>
          </p:cNvPicPr>
          <p:nvPr/>
        </p:nvPicPr>
        <p:blipFill>
          <a:blip r:embed="rId5"/>
          <a:stretch>
            <a:fillRect/>
          </a:stretch>
        </p:blipFill>
        <p:spPr>
          <a:xfrm>
            <a:off x="35783" y="4170031"/>
            <a:ext cx="5617885" cy="2936819"/>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00EDF569-A908-CA00-3D73-C2DF71BA3A4E}"/>
              </a:ext>
            </a:extLst>
          </p:cNvPr>
          <p:cNvPicPr>
            <a:picLocks noChangeAspect="1"/>
          </p:cNvPicPr>
          <p:nvPr/>
        </p:nvPicPr>
        <p:blipFill>
          <a:blip r:embed="rId6"/>
          <a:stretch>
            <a:fillRect/>
          </a:stretch>
        </p:blipFill>
        <p:spPr>
          <a:xfrm>
            <a:off x="0" y="7162081"/>
            <a:ext cx="2685302" cy="1067519"/>
          </a:xfrm>
          <a:prstGeom prst="rect">
            <a:avLst/>
          </a:prstGeom>
        </p:spPr>
      </p:pic>
      <p:pic>
        <p:nvPicPr>
          <p:cNvPr id="13" name="Picture 12" descr="A screenshot of a computer program&#10;&#10;AI-generated content may be incorrect.">
            <a:extLst>
              <a:ext uri="{FF2B5EF4-FFF2-40B4-BE49-F238E27FC236}">
                <a16:creationId xmlns:a16="http://schemas.microsoft.com/office/drawing/2014/main" id="{C8E54DBD-ADD6-B9E3-3E30-730F45A35A21}"/>
              </a:ext>
            </a:extLst>
          </p:cNvPr>
          <p:cNvPicPr>
            <a:picLocks noChangeAspect="1"/>
          </p:cNvPicPr>
          <p:nvPr/>
        </p:nvPicPr>
        <p:blipFill>
          <a:blip r:embed="rId7"/>
          <a:stretch>
            <a:fillRect/>
          </a:stretch>
        </p:blipFill>
        <p:spPr>
          <a:xfrm>
            <a:off x="8898239" y="3810110"/>
            <a:ext cx="5499942" cy="2936820"/>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5CFA3FA2-4145-AAD9-7C34-3A981A5FBA61}"/>
              </a:ext>
            </a:extLst>
          </p:cNvPr>
          <p:cNvPicPr>
            <a:picLocks noChangeAspect="1"/>
          </p:cNvPicPr>
          <p:nvPr/>
        </p:nvPicPr>
        <p:blipFill>
          <a:blip r:embed="rId8"/>
          <a:stretch>
            <a:fillRect/>
          </a:stretch>
        </p:blipFill>
        <p:spPr>
          <a:xfrm>
            <a:off x="8898673" y="6796688"/>
            <a:ext cx="3010557" cy="1332552"/>
          </a:xfrm>
          <a:prstGeom prst="rect">
            <a:avLst/>
          </a:prstGeom>
        </p:spPr>
      </p:pic>
      <p:pic>
        <p:nvPicPr>
          <p:cNvPr id="17" name="Picture 16" descr="A screenshot of a computer code&#10;&#10;AI-generated content may be incorrect.">
            <a:extLst>
              <a:ext uri="{FF2B5EF4-FFF2-40B4-BE49-F238E27FC236}">
                <a16:creationId xmlns:a16="http://schemas.microsoft.com/office/drawing/2014/main" id="{A9C22F1D-11AD-4AF3-71DC-902D95231EB4}"/>
              </a:ext>
            </a:extLst>
          </p:cNvPr>
          <p:cNvPicPr>
            <a:picLocks noChangeAspect="1"/>
          </p:cNvPicPr>
          <p:nvPr/>
        </p:nvPicPr>
        <p:blipFill>
          <a:blip r:embed="rId9"/>
          <a:stretch>
            <a:fillRect/>
          </a:stretch>
        </p:blipFill>
        <p:spPr>
          <a:xfrm>
            <a:off x="8898673" y="570022"/>
            <a:ext cx="5499507" cy="2057083"/>
          </a:xfrm>
          <a:prstGeom prst="rect">
            <a:avLst/>
          </a:prstGeom>
        </p:spPr>
      </p:pic>
      <p:pic>
        <p:nvPicPr>
          <p:cNvPr id="19" name="Picture 18" descr="A screenshot of a number&#10;&#10;AI-generated content may be incorrect.">
            <a:extLst>
              <a:ext uri="{FF2B5EF4-FFF2-40B4-BE49-F238E27FC236}">
                <a16:creationId xmlns:a16="http://schemas.microsoft.com/office/drawing/2014/main" id="{BEF83D22-7C89-93D6-D2C0-F347B0108A0B}"/>
              </a:ext>
            </a:extLst>
          </p:cNvPr>
          <p:cNvPicPr>
            <a:picLocks noChangeAspect="1"/>
          </p:cNvPicPr>
          <p:nvPr/>
        </p:nvPicPr>
        <p:blipFill>
          <a:blip r:embed="rId10"/>
          <a:stretch>
            <a:fillRect/>
          </a:stretch>
        </p:blipFill>
        <p:spPr>
          <a:xfrm>
            <a:off x="8898238" y="2726621"/>
            <a:ext cx="2457778" cy="1033731"/>
          </a:xfrm>
          <a:prstGeom prst="rect">
            <a:avLst/>
          </a:prstGeom>
        </p:spPr>
      </p:pic>
      <p:sp>
        <p:nvSpPr>
          <p:cNvPr id="20" name="TextBox 19">
            <a:extLst>
              <a:ext uri="{FF2B5EF4-FFF2-40B4-BE49-F238E27FC236}">
                <a16:creationId xmlns:a16="http://schemas.microsoft.com/office/drawing/2014/main" id="{0D7DDA3C-7325-94A4-A8D3-15127850ED27}"/>
              </a:ext>
            </a:extLst>
          </p:cNvPr>
          <p:cNvSpPr txBox="1"/>
          <p:nvPr/>
        </p:nvSpPr>
        <p:spPr>
          <a:xfrm>
            <a:off x="5978571" y="-87857"/>
            <a:ext cx="2613298" cy="675762"/>
          </a:xfrm>
          <a:prstGeom prst="rect">
            <a:avLst/>
          </a:prstGeom>
          <a:noFill/>
        </p:spPr>
        <p:txBody>
          <a:bodyPr wrap="square">
            <a:spAutoFit/>
          </a:bodyPr>
          <a:lstStyle/>
          <a:p>
            <a:pPr marL="0" indent="0" algn="l">
              <a:lnSpc>
                <a:spcPts val="5050"/>
              </a:lnSpc>
              <a:buNone/>
            </a:pPr>
            <a:r>
              <a:rPr lang="en-US" sz="3200" b="1" dirty="0">
                <a:solidFill>
                  <a:schemeClr val="bg1"/>
                </a:solidFill>
                <a:latin typeface="Segoe UI Semibold" panose="020B0702040204020203" pitchFamily="34" charset="0"/>
                <a:ea typeface="Raleway" pitchFamily="34" charset="-122"/>
                <a:cs typeface="Segoe UI Semibold" panose="020B0702040204020203" pitchFamily="34" charset="0"/>
              </a:rPr>
              <a:t>SQL  Insights</a:t>
            </a:r>
            <a:endParaRPr lang="en-US" sz="3200" b="1" dirty="0">
              <a:solidFill>
                <a:schemeClr val="bg1"/>
              </a:solidFill>
              <a:latin typeface="Segoe UI Semibold" panose="020B0702040204020203" pitchFamily="34" charset="0"/>
              <a:cs typeface="Segoe UI Semibold" panose="020B0702040204020203" pitchFamily="34" charset="0"/>
            </a:endParaRPr>
          </a:p>
        </p:txBody>
      </p:sp>
      <p:pic>
        <p:nvPicPr>
          <p:cNvPr id="21" name="Picture 20" descr="A black pencil with a white background&#10;&#10;AI-generated content may be incorrect.">
            <a:extLst>
              <a:ext uri="{FF2B5EF4-FFF2-40B4-BE49-F238E27FC236}">
                <a16:creationId xmlns:a16="http://schemas.microsoft.com/office/drawing/2014/main" id="{64229B50-3E85-1622-2286-704F217E9C8B}"/>
              </a:ext>
            </a:extLst>
          </p:cNvPr>
          <p:cNvPicPr>
            <a:picLocks noChangeAspect="1"/>
          </p:cNvPicPr>
          <p:nvPr/>
        </p:nvPicPr>
        <p:blipFill>
          <a:blip r:embed="rId11"/>
          <a:stretch>
            <a:fillRect/>
          </a:stretch>
        </p:blipFill>
        <p:spPr>
          <a:xfrm>
            <a:off x="6397036" y="2160405"/>
            <a:ext cx="1702511" cy="564586"/>
          </a:xfrm>
          <a:prstGeom prst="rect">
            <a:avLst/>
          </a:prstGeom>
        </p:spPr>
      </p:pic>
      <p:pic>
        <p:nvPicPr>
          <p:cNvPr id="22" name="Picture 21" descr="A black pencil with a white background&#10;&#10;AI-generated content may be incorrect.">
            <a:extLst>
              <a:ext uri="{FF2B5EF4-FFF2-40B4-BE49-F238E27FC236}">
                <a16:creationId xmlns:a16="http://schemas.microsoft.com/office/drawing/2014/main" id="{8F4CE6EE-406A-87E0-31D5-3EE76AEF6E3D}"/>
              </a:ext>
            </a:extLst>
          </p:cNvPr>
          <p:cNvPicPr>
            <a:picLocks noChangeAspect="1"/>
          </p:cNvPicPr>
          <p:nvPr/>
        </p:nvPicPr>
        <p:blipFill>
          <a:blip r:embed="rId11"/>
          <a:stretch>
            <a:fillRect/>
          </a:stretch>
        </p:blipFill>
        <p:spPr>
          <a:xfrm rot="10800000">
            <a:off x="6397037" y="1516640"/>
            <a:ext cx="1702511" cy="564586"/>
          </a:xfrm>
          <a:prstGeom prst="rect">
            <a:avLst/>
          </a:prstGeom>
        </p:spPr>
      </p:pic>
      <p:sp>
        <p:nvSpPr>
          <p:cNvPr id="23" name="TextBox 22">
            <a:extLst>
              <a:ext uri="{FF2B5EF4-FFF2-40B4-BE49-F238E27FC236}">
                <a16:creationId xmlns:a16="http://schemas.microsoft.com/office/drawing/2014/main" id="{D0C7CE79-D109-F5ED-836F-217936BF4807}"/>
              </a:ext>
            </a:extLst>
          </p:cNvPr>
          <p:cNvSpPr txBox="1"/>
          <p:nvPr/>
        </p:nvSpPr>
        <p:spPr>
          <a:xfrm>
            <a:off x="6168581" y="1100695"/>
            <a:ext cx="2453268" cy="646331"/>
          </a:xfrm>
          <a:prstGeom prst="rect">
            <a:avLst/>
          </a:prstGeom>
          <a:noFill/>
        </p:spPr>
        <p:txBody>
          <a:bodyPr wrap="square" rtlCol="0">
            <a:spAutoFit/>
          </a:bodyPr>
          <a:lstStyle/>
          <a:p>
            <a:r>
              <a:rPr lang="en-IN" b="1" i="1" dirty="0"/>
              <a:t>Top 10 Highest Rated Products</a:t>
            </a:r>
          </a:p>
        </p:txBody>
      </p:sp>
      <p:sp>
        <p:nvSpPr>
          <p:cNvPr id="24" name="TextBox 23">
            <a:extLst>
              <a:ext uri="{FF2B5EF4-FFF2-40B4-BE49-F238E27FC236}">
                <a16:creationId xmlns:a16="http://schemas.microsoft.com/office/drawing/2014/main" id="{AC1E1AE8-CD33-F999-0C59-405411FCCBE3}"/>
              </a:ext>
            </a:extLst>
          </p:cNvPr>
          <p:cNvSpPr txBox="1"/>
          <p:nvPr/>
        </p:nvSpPr>
        <p:spPr>
          <a:xfrm>
            <a:off x="6397035" y="2505380"/>
            <a:ext cx="2194834" cy="646331"/>
          </a:xfrm>
          <a:prstGeom prst="rect">
            <a:avLst/>
          </a:prstGeom>
          <a:noFill/>
        </p:spPr>
        <p:txBody>
          <a:bodyPr wrap="square" rtlCol="0">
            <a:spAutoFit/>
          </a:bodyPr>
          <a:lstStyle/>
          <a:p>
            <a:r>
              <a:rPr lang="en-IN" b="1" i="1" dirty="0"/>
              <a:t>Product Rating Distribution </a:t>
            </a:r>
          </a:p>
        </p:txBody>
      </p:sp>
      <p:pic>
        <p:nvPicPr>
          <p:cNvPr id="25" name="Picture 24" descr="A black pencil with a white background&#10;&#10;AI-generated content may be incorrect.">
            <a:extLst>
              <a:ext uri="{FF2B5EF4-FFF2-40B4-BE49-F238E27FC236}">
                <a16:creationId xmlns:a16="http://schemas.microsoft.com/office/drawing/2014/main" id="{3DED1A88-79E5-BDA8-60D1-09F75E7EEC16}"/>
              </a:ext>
            </a:extLst>
          </p:cNvPr>
          <p:cNvPicPr>
            <a:picLocks noChangeAspect="1"/>
          </p:cNvPicPr>
          <p:nvPr/>
        </p:nvPicPr>
        <p:blipFill>
          <a:blip r:embed="rId11"/>
          <a:stretch>
            <a:fillRect/>
          </a:stretch>
        </p:blipFill>
        <p:spPr>
          <a:xfrm>
            <a:off x="6397035" y="6622818"/>
            <a:ext cx="1702511" cy="564586"/>
          </a:xfrm>
          <a:prstGeom prst="rect">
            <a:avLst/>
          </a:prstGeom>
        </p:spPr>
      </p:pic>
      <p:pic>
        <p:nvPicPr>
          <p:cNvPr id="26" name="Picture 25" descr="A black pencil with a white background&#10;&#10;AI-generated content may be incorrect.">
            <a:extLst>
              <a:ext uri="{FF2B5EF4-FFF2-40B4-BE49-F238E27FC236}">
                <a16:creationId xmlns:a16="http://schemas.microsoft.com/office/drawing/2014/main" id="{04308DB2-10D6-1C88-F96F-7E84C4ABE501}"/>
              </a:ext>
            </a:extLst>
          </p:cNvPr>
          <p:cNvPicPr>
            <a:picLocks noChangeAspect="1"/>
          </p:cNvPicPr>
          <p:nvPr/>
        </p:nvPicPr>
        <p:blipFill>
          <a:blip r:embed="rId11"/>
          <a:stretch>
            <a:fillRect/>
          </a:stretch>
        </p:blipFill>
        <p:spPr>
          <a:xfrm rot="10800000">
            <a:off x="6397037" y="5915320"/>
            <a:ext cx="1702511" cy="564586"/>
          </a:xfrm>
          <a:prstGeom prst="rect">
            <a:avLst/>
          </a:prstGeom>
        </p:spPr>
      </p:pic>
      <p:sp>
        <p:nvSpPr>
          <p:cNvPr id="27" name="TextBox 26">
            <a:extLst>
              <a:ext uri="{FF2B5EF4-FFF2-40B4-BE49-F238E27FC236}">
                <a16:creationId xmlns:a16="http://schemas.microsoft.com/office/drawing/2014/main" id="{9D982DF9-0C58-5280-36C2-CA7600679BB3}"/>
              </a:ext>
            </a:extLst>
          </p:cNvPr>
          <p:cNvSpPr txBox="1"/>
          <p:nvPr/>
        </p:nvSpPr>
        <p:spPr>
          <a:xfrm>
            <a:off x="6168581" y="5412768"/>
            <a:ext cx="2453268" cy="646331"/>
          </a:xfrm>
          <a:prstGeom prst="rect">
            <a:avLst/>
          </a:prstGeom>
          <a:noFill/>
        </p:spPr>
        <p:txBody>
          <a:bodyPr wrap="square" rtlCol="0">
            <a:spAutoFit/>
          </a:bodyPr>
          <a:lstStyle/>
          <a:p>
            <a:r>
              <a:rPr lang="en-IN" b="1" i="1" dirty="0"/>
              <a:t>Payment Mode Revenue Contribution</a:t>
            </a:r>
          </a:p>
        </p:txBody>
      </p:sp>
      <p:sp>
        <p:nvSpPr>
          <p:cNvPr id="28" name="TextBox 27">
            <a:extLst>
              <a:ext uri="{FF2B5EF4-FFF2-40B4-BE49-F238E27FC236}">
                <a16:creationId xmlns:a16="http://schemas.microsoft.com/office/drawing/2014/main" id="{5E95E841-9FF7-358C-B095-70A001A732DF}"/>
              </a:ext>
            </a:extLst>
          </p:cNvPr>
          <p:cNvSpPr txBox="1"/>
          <p:nvPr/>
        </p:nvSpPr>
        <p:spPr>
          <a:xfrm>
            <a:off x="6168581" y="7002738"/>
            <a:ext cx="2453268" cy="369332"/>
          </a:xfrm>
          <a:prstGeom prst="rect">
            <a:avLst/>
          </a:prstGeom>
          <a:noFill/>
        </p:spPr>
        <p:txBody>
          <a:bodyPr wrap="square" rtlCol="0">
            <a:spAutoFit/>
          </a:bodyPr>
          <a:lstStyle/>
          <a:p>
            <a:r>
              <a:rPr lang="en-IN" b="1" i="1" dirty="0"/>
              <a:t>City wise Return Rate</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65428" y="444222"/>
            <a:ext cx="4039314" cy="504944"/>
          </a:xfrm>
          <a:prstGeom prst="rect">
            <a:avLst/>
          </a:prstGeom>
          <a:noFill/>
          <a:ln/>
        </p:spPr>
        <p:txBody>
          <a:bodyPr wrap="none" lIns="0" tIns="0" rIns="0" bIns="0" rtlCol="0" anchor="t"/>
          <a:lstStyle/>
          <a:p>
            <a:pPr marL="0" indent="0" algn="l">
              <a:lnSpc>
                <a:spcPts val="3950"/>
              </a:lnSpc>
              <a:buNone/>
            </a:pPr>
            <a:r>
              <a:rPr lang="en-US" sz="3150" dirty="0">
                <a:solidFill>
                  <a:srgbClr val="1B1B27"/>
                </a:solidFill>
                <a:latin typeface="Raleway" pitchFamily="34" charset="0"/>
                <a:ea typeface="Raleway" pitchFamily="34" charset="-122"/>
                <a:cs typeface="Raleway" pitchFamily="34" charset="-120"/>
              </a:rPr>
              <a:t>Dashboard Overview</a:t>
            </a:r>
            <a:endParaRPr lang="en-US" sz="3150" dirty="0"/>
          </a:p>
        </p:txBody>
      </p:sp>
      <p:sp>
        <p:nvSpPr>
          <p:cNvPr id="3" name="Text 1"/>
          <p:cNvSpPr/>
          <p:nvPr/>
        </p:nvSpPr>
        <p:spPr>
          <a:xfrm>
            <a:off x="565428" y="1272302"/>
            <a:ext cx="13499544" cy="51696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Our interactive Power BI dashboards are structured to provide a comprehensive view of Amazon's e-commerce performance, covering key areas from customer behavior to product feedback.</a:t>
            </a:r>
            <a:endParaRPr lang="en-US" sz="1250" dirty="0"/>
          </a:p>
        </p:txBody>
      </p:sp>
      <p:pic>
        <p:nvPicPr>
          <p:cNvPr id="4" name="Image 0" descr="preencoded.png"/>
          <p:cNvPicPr>
            <a:picLocks noChangeAspect="1"/>
          </p:cNvPicPr>
          <p:nvPr/>
        </p:nvPicPr>
        <p:blipFill>
          <a:blip r:embed="rId3"/>
          <a:stretch>
            <a:fillRect/>
          </a:stretch>
        </p:blipFill>
        <p:spPr>
          <a:xfrm>
            <a:off x="565428" y="1970961"/>
            <a:ext cx="807839" cy="969407"/>
          </a:xfrm>
          <a:prstGeom prst="rect">
            <a:avLst/>
          </a:prstGeom>
        </p:spPr>
      </p:pic>
      <p:sp>
        <p:nvSpPr>
          <p:cNvPr id="5" name="Text 2"/>
          <p:cNvSpPr/>
          <p:nvPr/>
        </p:nvSpPr>
        <p:spPr>
          <a:xfrm>
            <a:off x="1534835" y="2132528"/>
            <a:ext cx="2019657" cy="252413"/>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Customer Analysis</a:t>
            </a:r>
            <a:endParaRPr lang="en-US" sz="1550" dirty="0"/>
          </a:p>
        </p:txBody>
      </p:sp>
      <p:sp>
        <p:nvSpPr>
          <p:cNvPr id="6" name="Text 3"/>
          <p:cNvSpPr/>
          <p:nvPr/>
        </p:nvSpPr>
        <p:spPr>
          <a:xfrm>
            <a:off x="1534835" y="2481858"/>
            <a:ext cx="12530138" cy="258485"/>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Insights into customer demographics and purchase patterns.</a:t>
            </a:r>
            <a:endParaRPr lang="en-US" sz="1250" dirty="0"/>
          </a:p>
        </p:txBody>
      </p:sp>
      <p:pic>
        <p:nvPicPr>
          <p:cNvPr id="7" name="Image 1" descr="preencoded.png"/>
          <p:cNvPicPr>
            <a:picLocks noChangeAspect="1"/>
          </p:cNvPicPr>
          <p:nvPr/>
        </p:nvPicPr>
        <p:blipFill>
          <a:blip r:embed="rId4"/>
          <a:stretch>
            <a:fillRect/>
          </a:stretch>
        </p:blipFill>
        <p:spPr>
          <a:xfrm>
            <a:off x="565428" y="2940367"/>
            <a:ext cx="807839" cy="969407"/>
          </a:xfrm>
          <a:prstGeom prst="rect">
            <a:avLst/>
          </a:prstGeom>
        </p:spPr>
      </p:pic>
      <p:sp>
        <p:nvSpPr>
          <p:cNvPr id="8" name="Text 4"/>
          <p:cNvSpPr/>
          <p:nvPr/>
        </p:nvSpPr>
        <p:spPr>
          <a:xfrm>
            <a:off x="1534835" y="3101935"/>
            <a:ext cx="2019657" cy="252413"/>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Order Data Analysis</a:t>
            </a:r>
            <a:endParaRPr lang="en-US" sz="1550" dirty="0"/>
          </a:p>
        </p:txBody>
      </p:sp>
      <p:sp>
        <p:nvSpPr>
          <p:cNvPr id="9" name="Text 5"/>
          <p:cNvSpPr/>
          <p:nvPr/>
        </p:nvSpPr>
        <p:spPr>
          <a:xfrm>
            <a:off x="1534835" y="3451265"/>
            <a:ext cx="12530138" cy="258485"/>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Tracking order trends, revenue, and average order value.</a:t>
            </a:r>
            <a:endParaRPr lang="en-US" sz="1250" dirty="0"/>
          </a:p>
        </p:txBody>
      </p:sp>
      <p:pic>
        <p:nvPicPr>
          <p:cNvPr id="10" name="Image 2" descr="preencoded.png"/>
          <p:cNvPicPr>
            <a:picLocks noChangeAspect="1"/>
          </p:cNvPicPr>
          <p:nvPr/>
        </p:nvPicPr>
        <p:blipFill>
          <a:blip r:embed="rId5"/>
          <a:stretch>
            <a:fillRect/>
          </a:stretch>
        </p:blipFill>
        <p:spPr>
          <a:xfrm>
            <a:off x="565428" y="3909774"/>
            <a:ext cx="807839" cy="969407"/>
          </a:xfrm>
          <a:prstGeom prst="rect">
            <a:avLst/>
          </a:prstGeom>
        </p:spPr>
      </p:pic>
      <p:sp>
        <p:nvSpPr>
          <p:cNvPr id="11" name="Text 6"/>
          <p:cNvSpPr/>
          <p:nvPr/>
        </p:nvSpPr>
        <p:spPr>
          <a:xfrm>
            <a:off x="1534835" y="4071342"/>
            <a:ext cx="2019657" cy="252413"/>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Product Analysis</a:t>
            </a:r>
            <a:endParaRPr lang="en-US" sz="1550" dirty="0"/>
          </a:p>
        </p:txBody>
      </p:sp>
      <p:sp>
        <p:nvSpPr>
          <p:cNvPr id="12" name="Text 7"/>
          <p:cNvSpPr/>
          <p:nvPr/>
        </p:nvSpPr>
        <p:spPr>
          <a:xfrm>
            <a:off x="1534835" y="4420672"/>
            <a:ext cx="12530138" cy="258485"/>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Performance metrics, including top sellers and refund rates.</a:t>
            </a:r>
            <a:endParaRPr lang="en-US" sz="1250" dirty="0"/>
          </a:p>
        </p:txBody>
      </p:sp>
      <p:pic>
        <p:nvPicPr>
          <p:cNvPr id="13" name="Image 3" descr="preencoded.png"/>
          <p:cNvPicPr>
            <a:picLocks noChangeAspect="1"/>
          </p:cNvPicPr>
          <p:nvPr/>
        </p:nvPicPr>
        <p:blipFill>
          <a:blip r:embed="rId6"/>
          <a:stretch>
            <a:fillRect/>
          </a:stretch>
        </p:blipFill>
        <p:spPr>
          <a:xfrm>
            <a:off x="565428" y="4879181"/>
            <a:ext cx="807839" cy="969407"/>
          </a:xfrm>
          <a:prstGeom prst="rect">
            <a:avLst/>
          </a:prstGeom>
        </p:spPr>
      </p:pic>
      <p:sp>
        <p:nvSpPr>
          <p:cNvPr id="14" name="Text 8"/>
          <p:cNvSpPr/>
          <p:nvPr/>
        </p:nvSpPr>
        <p:spPr>
          <a:xfrm>
            <a:off x="1534835" y="5040749"/>
            <a:ext cx="2019657" cy="252413"/>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Transaction Analysis</a:t>
            </a:r>
            <a:endParaRPr lang="en-US" sz="1550" dirty="0"/>
          </a:p>
        </p:txBody>
      </p:sp>
      <p:sp>
        <p:nvSpPr>
          <p:cNvPr id="15" name="Text 9"/>
          <p:cNvSpPr/>
          <p:nvPr/>
        </p:nvSpPr>
        <p:spPr>
          <a:xfrm>
            <a:off x="1534835" y="5390078"/>
            <a:ext cx="12530138" cy="258485"/>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Payment method preferences and transactional summaries.</a:t>
            </a:r>
            <a:endParaRPr lang="en-US" sz="1250" dirty="0"/>
          </a:p>
        </p:txBody>
      </p:sp>
      <p:pic>
        <p:nvPicPr>
          <p:cNvPr id="16" name="Image 4" descr="preencoded.png"/>
          <p:cNvPicPr>
            <a:picLocks noChangeAspect="1"/>
          </p:cNvPicPr>
          <p:nvPr/>
        </p:nvPicPr>
        <p:blipFill>
          <a:blip r:embed="rId7"/>
          <a:stretch>
            <a:fillRect/>
          </a:stretch>
        </p:blipFill>
        <p:spPr>
          <a:xfrm>
            <a:off x="565428" y="5848588"/>
            <a:ext cx="807839" cy="969407"/>
          </a:xfrm>
          <a:prstGeom prst="rect">
            <a:avLst/>
          </a:prstGeom>
        </p:spPr>
      </p:pic>
      <p:sp>
        <p:nvSpPr>
          <p:cNvPr id="17" name="Text 10"/>
          <p:cNvSpPr/>
          <p:nvPr/>
        </p:nvSpPr>
        <p:spPr>
          <a:xfrm>
            <a:off x="1534835" y="6010156"/>
            <a:ext cx="2019657" cy="252413"/>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Refund Analysis</a:t>
            </a:r>
            <a:endParaRPr lang="en-US" sz="1550" dirty="0"/>
          </a:p>
        </p:txBody>
      </p:sp>
      <p:sp>
        <p:nvSpPr>
          <p:cNvPr id="18" name="Text 11"/>
          <p:cNvSpPr/>
          <p:nvPr/>
        </p:nvSpPr>
        <p:spPr>
          <a:xfrm>
            <a:off x="1534835" y="6359485"/>
            <a:ext cx="12530138" cy="258485"/>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Examination of return and exchange rates by product and region.</a:t>
            </a:r>
            <a:endParaRPr lang="en-US" sz="1250" dirty="0"/>
          </a:p>
        </p:txBody>
      </p:sp>
      <p:pic>
        <p:nvPicPr>
          <p:cNvPr id="19" name="Image 5" descr="preencoded.png"/>
          <p:cNvPicPr>
            <a:picLocks noChangeAspect="1"/>
          </p:cNvPicPr>
          <p:nvPr/>
        </p:nvPicPr>
        <p:blipFill>
          <a:blip r:embed="rId8"/>
          <a:stretch>
            <a:fillRect/>
          </a:stretch>
        </p:blipFill>
        <p:spPr>
          <a:xfrm>
            <a:off x="565428" y="6817995"/>
            <a:ext cx="807839" cy="969407"/>
          </a:xfrm>
          <a:prstGeom prst="rect">
            <a:avLst/>
          </a:prstGeom>
        </p:spPr>
      </p:pic>
      <p:sp>
        <p:nvSpPr>
          <p:cNvPr id="20" name="Text 12"/>
          <p:cNvSpPr/>
          <p:nvPr/>
        </p:nvSpPr>
        <p:spPr>
          <a:xfrm>
            <a:off x="1534835" y="6979563"/>
            <a:ext cx="2019657" cy="252413"/>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Feedback Analysis</a:t>
            </a:r>
            <a:endParaRPr lang="en-US" sz="1550" dirty="0"/>
          </a:p>
        </p:txBody>
      </p:sp>
      <p:sp>
        <p:nvSpPr>
          <p:cNvPr id="21" name="Text 13"/>
          <p:cNvSpPr/>
          <p:nvPr/>
        </p:nvSpPr>
        <p:spPr>
          <a:xfrm>
            <a:off x="1534835" y="7328892"/>
            <a:ext cx="12530138" cy="258485"/>
          </a:xfrm>
          <a:prstGeom prst="rect">
            <a:avLst/>
          </a:prstGeom>
          <a:noFill/>
          <a:ln/>
        </p:spPr>
        <p:txBody>
          <a:bodyPr wrap="non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Assessment of product and delivery satisfaction scores.</a:t>
            </a:r>
            <a:endParaRPr lang="en-US" sz="1250" dirty="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A43B6B0-7A36-C0CD-BA04-118E0820C52F}"/>
              </a:ext>
            </a:extLst>
          </p:cNvPr>
          <p:cNvSpPr/>
          <p:nvPr/>
        </p:nvSpPr>
        <p:spPr>
          <a:xfrm>
            <a:off x="5530361" y="-3878"/>
            <a:ext cx="3569677" cy="5923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4A31AF02-708D-240C-BFF2-8BFE7444EFD8}"/>
              </a:ext>
            </a:extLst>
          </p:cNvPr>
          <p:cNvSpPr/>
          <p:nvPr/>
        </p:nvSpPr>
        <p:spPr>
          <a:xfrm>
            <a:off x="7828159" y="903249"/>
            <a:ext cx="5820934" cy="285710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 0">
            <a:extLst>
              <a:ext uri="{FF2B5EF4-FFF2-40B4-BE49-F238E27FC236}">
                <a16:creationId xmlns:a16="http://schemas.microsoft.com/office/drawing/2014/main" id="{B6A4DC1E-9213-069E-C9E5-EBD98520F3CB}"/>
              </a:ext>
            </a:extLst>
          </p:cNvPr>
          <p:cNvSpPr/>
          <p:nvPr/>
        </p:nvSpPr>
        <p:spPr>
          <a:xfrm>
            <a:off x="5530360" y="41937"/>
            <a:ext cx="3569677" cy="504944"/>
          </a:xfrm>
          <a:prstGeom prst="rect">
            <a:avLst/>
          </a:prstGeom>
          <a:noFill/>
          <a:ln/>
        </p:spPr>
        <p:txBody>
          <a:bodyPr wrap="none" lIns="0" tIns="0" rIns="0" bIns="0" rtlCol="0" anchor="t"/>
          <a:lstStyle/>
          <a:p>
            <a:pPr marL="0" indent="0" algn="l">
              <a:lnSpc>
                <a:spcPts val="3950"/>
              </a:lnSpc>
              <a:buNone/>
            </a:pPr>
            <a:r>
              <a:rPr lang="en-US" sz="3150" b="1" dirty="0">
                <a:solidFill>
                  <a:schemeClr val="bg1"/>
                </a:solidFill>
                <a:latin typeface="Raleway" pitchFamily="34" charset="0"/>
                <a:ea typeface="Raleway" pitchFamily="34" charset="-122"/>
                <a:cs typeface="Raleway" pitchFamily="34" charset="-120"/>
              </a:rPr>
              <a:t>Customer Analysis</a:t>
            </a:r>
            <a:endParaRPr lang="en-US" sz="3150" b="1" dirty="0">
              <a:solidFill>
                <a:schemeClr val="bg1"/>
              </a:solidFill>
            </a:endParaRPr>
          </a:p>
        </p:txBody>
      </p:sp>
      <p:pic>
        <p:nvPicPr>
          <p:cNvPr id="5" name="Picture 4" descr="A graph of numbers and names&#10;&#10;AI-generated content may be incorrect.">
            <a:extLst>
              <a:ext uri="{FF2B5EF4-FFF2-40B4-BE49-F238E27FC236}">
                <a16:creationId xmlns:a16="http://schemas.microsoft.com/office/drawing/2014/main" id="{09067B4E-0792-CE3A-B50B-AA1D38229D18}"/>
              </a:ext>
            </a:extLst>
          </p:cNvPr>
          <p:cNvPicPr>
            <a:picLocks noChangeAspect="1"/>
          </p:cNvPicPr>
          <p:nvPr/>
        </p:nvPicPr>
        <p:blipFill>
          <a:blip r:embed="rId3"/>
          <a:stretch>
            <a:fillRect/>
          </a:stretch>
        </p:blipFill>
        <p:spPr>
          <a:xfrm>
            <a:off x="313682" y="811019"/>
            <a:ext cx="6701597" cy="3658111"/>
          </a:xfrm>
          <a:prstGeom prst="rect">
            <a:avLst/>
          </a:prstGeom>
        </p:spPr>
      </p:pic>
      <p:pic>
        <p:nvPicPr>
          <p:cNvPr id="7" name="Picture 6" descr="A graph with numbers and a line&#10;&#10;AI-generated content may be incorrect.">
            <a:extLst>
              <a:ext uri="{FF2B5EF4-FFF2-40B4-BE49-F238E27FC236}">
                <a16:creationId xmlns:a16="http://schemas.microsoft.com/office/drawing/2014/main" id="{EDB49856-86C2-45EA-EA94-7EFB4832646D}"/>
              </a:ext>
            </a:extLst>
          </p:cNvPr>
          <p:cNvPicPr>
            <a:picLocks noChangeAspect="1"/>
          </p:cNvPicPr>
          <p:nvPr/>
        </p:nvPicPr>
        <p:blipFill>
          <a:blip r:embed="rId4"/>
          <a:stretch>
            <a:fillRect/>
          </a:stretch>
        </p:blipFill>
        <p:spPr>
          <a:xfrm>
            <a:off x="7384241" y="4566116"/>
            <a:ext cx="6703200" cy="3464136"/>
          </a:xfrm>
          <a:prstGeom prst="rect">
            <a:avLst/>
          </a:prstGeom>
        </p:spPr>
      </p:pic>
      <p:sp>
        <p:nvSpPr>
          <p:cNvPr id="8" name="TextBox 7">
            <a:extLst>
              <a:ext uri="{FF2B5EF4-FFF2-40B4-BE49-F238E27FC236}">
                <a16:creationId xmlns:a16="http://schemas.microsoft.com/office/drawing/2014/main" id="{C451A13C-43A7-AAE1-F79C-1B62BDF81C7D}"/>
              </a:ext>
            </a:extLst>
          </p:cNvPr>
          <p:cNvSpPr txBox="1"/>
          <p:nvPr/>
        </p:nvSpPr>
        <p:spPr>
          <a:xfrm>
            <a:off x="8012161" y="995868"/>
            <a:ext cx="5447361" cy="2677656"/>
          </a:xfrm>
          <a:prstGeom prst="rect">
            <a:avLst/>
          </a:prstGeom>
          <a:noFill/>
        </p:spPr>
        <p:txBody>
          <a:bodyPr wrap="square" rtlCol="0">
            <a:spAutoFit/>
          </a:bodyPr>
          <a:lstStyle/>
          <a:p>
            <a:r>
              <a:rPr lang="en-US" sz="2400" b="1" i="1" dirty="0"/>
              <a:t>The bar chart shows that Noida has the highest number of customers (401), followed by Pune (381) and Kolkata (374). These cities contribute the most to Amazon’s customer base, indicating stronger engagement and sales potential in metro areas.</a:t>
            </a:r>
            <a:endParaRPr lang="en-IN" sz="2400" b="1" i="1" dirty="0"/>
          </a:p>
        </p:txBody>
      </p:sp>
      <p:sp>
        <p:nvSpPr>
          <p:cNvPr id="11" name="Rectangle: Rounded Corners 10">
            <a:extLst>
              <a:ext uri="{FF2B5EF4-FFF2-40B4-BE49-F238E27FC236}">
                <a16:creationId xmlns:a16="http://schemas.microsoft.com/office/drawing/2014/main" id="{FF381E1D-377B-AFC6-7278-D9AD757635BE}"/>
              </a:ext>
            </a:extLst>
          </p:cNvPr>
          <p:cNvSpPr/>
          <p:nvPr/>
        </p:nvSpPr>
        <p:spPr>
          <a:xfrm>
            <a:off x="977593" y="4887758"/>
            <a:ext cx="5820934" cy="2820853"/>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5028616-6CA7-6906-4C92-A34FF489A05D}"/>
              </a:ext>
            </a:extLst>
          </p:cNvPr>
          <p:cNvSpPr txBox="1"/>
          <p:nvPr/>
        </p:nvSpPr>
        <p:spPr>
          <a:xfrm>
            <a:off x="1261957" y="5110138"/>
            <a:ext cx="5447361" cy="2308324"/>
          </a:xfrm>
          <a:prstGeom prst="rect">
            <a:avLst/>
          </a:prstGeom>
          <a:noFill/>
        </p:spPr>
        <p:txBody>
          <a:bodyPr wrap="square" rtlCol="0">
            <a:spAutoFit/>
          </a:bodyPr>
          <a:lstStyle/>
          <a:p>
            <a:r>
              <a:rPr lang="en-US" sz="2400" b="1" i="1" dirty="0"/>
              <a:t>The line chart illustrates the trend of new customer registrations over time. The number of new customers peaked in October 2024 (346) and gradually declined afterward, showing reduced customer acquisition in early 2025.</a:t>
            </a:r>
            <a:endParaRPr lang="en-IN" sz="2400" b="1" i="1" dirty="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C95563-87F5-8B3A-1D9E-FC1BB7E81A64}"/>
              </a:ext>
            </a:extLst>
          </p:cNvPr>
          <p:cNvSpPr/>
          <p:nvPr/>
        </p:nvSpPr>
        <p:spPr>
          <a:xfrm>
            <a:off x="5295543" y="-15131"/>
            <a:ext cx="3848457" cy="5923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Text 0">
            <a:extLst>
              <a:ext uri="{FF2B5EF4-FFF2-40B4-BE49-F238E27FC236}">
                <a16:creationId xmlns:a16="http://schemas.microsoft.com/office/drawing/2014/main" id="{96170A6B-EA53-E8E2-3FA5-CD5A078A6A60}"/>
              </a:ext>
            </a:extLst>
          </p:cNvPr>
          <p:cNvSpPr/>
          <p:nvPr/>
        </p:nvSpPr>
        <p:spPr>
          <a:xfrm>
            <a:off x="5295543" y="34766"/>
            <a:ext cx="3569677" cy="504944"/>
          </a:xfrm>
          <a:prstGeom prst="rect">
            <a:avLst/>
          </a:prstGeom>
          <a:noFill/>
          <a:ln/>
        </p:spPr>
        <p:txBody>
          <a:bodyPr wrap="none" lIns="0" tIns="0" rIns="0" bIns="0" rtlCol="0" anchor="t"/>
          <a:lstStyle/>
          <a:p>
            <a:pPr marL="0" indent="0" algn="l">
              <a:lnSpc>
                <a:spcPts val="3950"/>
              </a:lnSpc>
              <a:buNone/>
            </a:pPr>
            <a:r>
              <a:rPr lang="en-US" sz="3150" b="1" dirty="0">
                <a:solidFill>
                  <a:schemeClr val="bg1"/>
                </a:solidFill>
                <a:latin typeface="Raleway" pitchFamily="34" charset="0"/>
                <a:ea typeface="Raleway" pitchFamily="34" charset="-122"/>
                <a:cs typeface="Raleway" pitchFamily="34" charset="-120"/>
              </a:rPr>
              <a:t>Order Data Analysis</a:t>
            </a:r>
            <a:endParaRPr lang="en-US" sz="3150" b="1" dirty="0">
              <a:solidFill>
                <a:schemeClr val="bg1"/>
              </a:solidFill>
            </a:endParaRPr>
          </a:p>
        </p:txBody>
      </p:sp>
      <p:pic>
        <p:nvPicPr>
          <p:cNvPr id="7" name="Picture 6" descr="A graph with numbers and a line&#10;&#10;AI-generated content may be incorrect.">
            <a:extLst>
              <a:ext uri="{FF2B5EF4-FFF2-40B4-BE49-F238E27FC236}">
                <a16:creationId xmlns:a16="http://schemas.microsoft.com/office/drawing/2014/main" id="{392B170D-8482-B3CB-AA93-DD66551E7952}"/>
              </a:ext>
            </a:extLst>
          </p:cNvPr>
          <p:cNvPicPr>
            <a:picLocks noChangeAspect="1"/>
          </p:cNvPicPr>
          <p:nvPr/>
        </p:nvPicPr>
        <p:blipFill>
          <a:blip r:embed="rId3"/>
          <a:stretch>
            <a:fillRect/>
          </a:stretch>
        </p:blipFill>
        <p:spPr>
          <a:xfrm>
            <a:off x="277485" y="898105"/>
            <a:ext cx="6703200" cy="3455288"/>
          </a:xfrm>
          <a:prstGeom prst="rect">
            <a:avLst/>
          </a:prstGeom>
        </p:spPr>
      </p:pic>
      <p:pic>
        <p:nvPicPr>
          <p:cNvPr id="11" name="Picture 10" descr="A screenshot of a table&#10;&#10;AI-generated content may be incorrect.">
            <a:extLst>
              <a:ext uri="{FF2B5EF4-FFF2-40B4-BE49-F238E27FC236}">
                <a16:creationId xmlns:a16="http://schemas.microsoft.com/office/drawing/2014/main" id="{0DEB8B23-AC44-3995-7EE2-95B8B8379C4C}"/>
              </a:ext>
            </a:extLst>
          </p:cNvPr>
          <p:cNvPicPr>
            <a:picLocks noChangeAspect="1"/>
          </p:cNvPicPr>
          <p:nvPr/>
        </p:nvPicPr>
        <p:blipFill>
          <a:blip r:embed="rId4"/>
          <a:stretch>
            <a:fillRect/>
          </a:stretch>
        </p:blipFill>
        <p:spPr>
          <a:xfrm>
            <a:off x="7460166" y="4469131"/>
            <a:ext cx="6703200" cy="3612239"/>
          </a:xfrm>
          <a:prstGeom prst="rect">
            <a:avLst/>
          </a:prstGeom>
        </p:spPr>
      </p:pic>
      <p:sp>
        <p:nvSpPr>
          <p:cNvPr id="12" name="Rectangle: Rounded Corners 11">
            <a:extLst>
              <a:ext uri="{FF2B5EF4-FFF2-40B4-BE49-F238E27FC236}">
                <a16:creationId xmlns:a16="http://schemas.microsoft.com/office/drawing/2014/main" id="{80801D10-2048-A020-3541-E3D2AA3B2DBA}"/>
              </a:ext>
            </a:extLst>
          </p:cNvPr>
          <p:cNvSpPr/>
          <p:nvPr/>
        </p:nvSpPr>
        <p:spPr>
          <a:xfrm>
            <a:off x="977593" y="5263376"/>
            <a:ext cx="5820934" cy="1929161"/>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8D13E892-62D6-12F1-C46B-922A6224826F}"/>
              </a:ext>
            </a:extLst>
          </p:cNvPr>
          <p:cNvSpPr/>
          <p:nvPr/>
        </p:nvSpPr>
        <p:spPr>
          <a:xfrm>
            <a:off x="7822583" y="1396816"/>
            <a:ext cx="5820934" cy="2007220"/>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5CC8BE60-2D35-F80E-D977-C0227A19E91C}"/>
              </a:ext>
            </a:extLst>
          </p:cNvPr>
          <p:cNvSpPr txBox="1"/>
          <p:nvPr/>
        </p:nvSpPr>
        <p:spPr>
          <a:xfrm>
            <a:off x="1351166" y="5433523"/>
            <a:ext cx="5447361" cy="1569660"/>
          </a:xfrm>
          <a:prstGeom prst="rect">
            <a:avLst/>
          </a:prstGeom>
          <a:noFill/>
        </p:spPr>
        <p:txBody>
          <a:bodyPr wrap="square" rtlCol="0">
            <a:spAutoFit/>
          </a:bodyPr>
          <a:lstStyle/>
          <a:p>
            <a:r>
              <a:rPr lang="en-US" sz="2400" b="1" i="1" dirty="0"/>
              <a:t>Noida has the highest orders (1,027), while Kolkata shows the highest average order value (₹12,199), indicating higher spending per customer.</a:t>
            </a:r>
            <a:endParaRPr lang="en-IN" sz="2400" b="1" i="1" dirty="0"/>
          </a:p>
        </p:txBody>
      </p:sp>
      <p:sp>
        <p:nvSpPr>
          <p:cNvPr id="16" name="TextBox 15">
            <a:extLst>
              <a:ext uri="{FF2B5EF4-FFF2-40B4-BE49-F238E27FC236}">
                <a16:creationId xmlns:a16="http://schemas.microsoft.com/office/drawing/2014/main" id="{9B1BBC20-60B5-6228-601B-81C17FDBEE2E}"/>
              </a:ext>
            </a:extLst>
          </p:cNvPr>
          <p:cNvSpPr txBox="1"/>
          <p:nvPr/>
        </p:nvSpPr>
        <p:spPr>
          <a:xfrm>
            <a:off x="8088085" y="1578101"/>
            <a:ext cx="5447361" cy="1569660"/>
          </a:xfrm>
          <a:prstGeom prst="rect">
            <a:avLst/>
          </a:prstGeom>
          <a:noFill/>
        </p:spPr>
        <p:txBody>
          <a:bodyPr wrap="square" rtlCol="0">
            <a:spAutoFit/>
          </a:bodyPr>
          <a:lstStyle/>
          <a:p>
            <a:r>
              <a:rPr lang="en-US" sz="2400" b="1" i="1" dirty="0"/>
              <a:t>Orders stayed steady between 400–450 per month with peaks in April, May, and August. A drop in September 2025 indicates seasonal decline or period end</a:t>
            </a:r>
            <a:r>
              <a:rPr lang="en-US" sz="2400" dirty="0"/>
              <a:t>.</a:t>
            </a:r>
            <a:endParaRPr lang="en-IN" sz="2400" b="1" i="1" dirty="0"/>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7DC8A7-252D-79F3-1615-700B64268753}"/>
              </a:ext>
            </a:extLst>
          </p:cNvPr>
          <p:cNvSpPr/>
          <p:nvPr/>
        </p:nvSpPr>
        <p:spPr>
          <a:xfrm>
            <a:off x="5295543" y="-15131"/>
            <a:ext cx="3246291" cy="5923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 0">
            <a:extLst>
              <a:ext uri="{FF2B5EF4-FFF2-40B4-BE49-F238E27FC236}">
                <a16:creationId xmlns:a16="http://schemas.microsoft.com/office/drawing/2014/main" id="{F0551D33-AF8F-7AAE-C102-08D554ED7478}"/>
              </a:ext>
            </a:extLst>
          </p:cNvPr>
          <p:cNvSpPr/>
          <p:nvPr/>
        </p:nvSpPr>
        <p:spPr>
          <a:xfrm>
            <a:off x="5295543" y="34766"/>
            <a:ext cx="3335501" cy="504944"/>
          </a:xfrm>
          <a:prstGeom prst="rect">
            <a:avLst/>
          </a:prstGeom>
          <a:noFill/>
          <a:ln/>
        </p:spPr>
        <p:txBody>
          <a:bodyPr wrap="none" lIns="0" tIns="0" rIns="0" bIns="0" rtlCol="0" anchor="t"/>
          <a:lstStyle/>
          <a:p>
            <a:pPr marL="0" indent="0" algn="l">
              <a:lnSpc>
                <a:spcPts val="3950"/>
              </a:lnSpc>
              <a:buNone/>
            </a:pPr>
            <a:r>
              <a:rPr lang="en-US" sz="3150" b="1" dirty="0">
                <a:solidFill>
                  <a:schemeClr val="bg1"/>
                </a:solidFill>
                <a:latin typeface="Raleway" pitchFamily="34" charset="0"/>
                <a:ea typeface="Raleway" pitchFamily="34" charset="-122"/>
                <a:cs typeface="Raleway" pitchFamily="34" charset="-120"/>
              </a:rPr>
              <a:t>Product Analysis</a:t>
            </a:r>
            <a:endParaRPr lang="en-US" sz="3150" b="1" dirty="0">
              <a:solidFill>
                <a:schemeClr val="bg1"/>
              </a:solidFill>
            </a:endParaRPr>
          </a:p>
        </p:txBody>
      </p:sp>
      <p:pic>
        <p:nvPicPr>
          <p:cNvPr id="5" name="Picture 4" descr="A graph of a bar chart&#10;&#10;AI-generated content may be incorrect.">
            <a:extLst>
              <a:ext uri="{FF2B5EF4-FFF2-40B4-BE49-F238E27FC236}">
                <a16:creationId xmlns:a16="http://schemas.microsoft.com/office/drawing/2014/main" id="{2FC0527D-B936-06FF-2C96-A527D50F86E9}"/>
              </a:ext>
            </a:extLst>
          </p:cNvPr>
          <p:cNvPicPr>
            <a:picLocks noChangeAspect="1"/>
          </p:cNvPicPr>
          <p:nvPr/>
        </p:nvPicPr>
        <p:blipFill>
          <a:blip r:embed="rId3"/>
          <a:stretch>
            <a:fillRect/>
          </a:stretch>
        </p:blipFill>
        <p:spPr>
          <a:xfrm>
            <a:off x="260093" y="828086"/>
            <a:ext cx="6703200" cy="3554209"/>
          </a:xfrm>
          <a:prstGeom prst="rect">
            <a:avLst/>
          </a:prstGeom>
        </p:spPr>
      </p:pic>
      <p:pic>
        <p:nvPicPr>
          <p:cNvPr id="7" name="Picture 6" descr="A table with numbers and text&#10;&#10;AI-generated content may be incorrect.">
            <a:extLst>
              <a:ext uri="{FF2B5EF4-FFF2-40B4-BE49-F238E27FC236}">
                <a16:creationId xmlns:a16="http://schemas.microsoft.com/office/drawing/2014/main" id="{E42F1A3C-BC96-F5DF-DE03-6C8CF2DF20DD}"/>
              </a:ext>
            </a:extLst>
          </p:cNvPr>
          <p:cNvPicPr>
            <a:picLocks noChangeAspect="1"/>
          </p:cNvPicPr>
          <p:nvPr/>
        </p:nvPicPr>
        <p:blipFill>
          <a:blip r:embed="rId4"/>
          <a:stretch>
            <a:fillRect/>
          </a:stretch>
        </p:blipFill>
        <p:spPr>
          <a:xfrm>
            <a:off x="7593979" y="4469130"/>
            <a:ext cx="6703200" cy="3608748"/>
          </a:xfrm>
          <a:prstGeom prst="rect">
            <a:avLst/>
          </a:prstGeom>
        </p:spPr>
      </p:pic>
      <p:sp>
        <p:nvSpPr>
          <p:cNvPr id="8" name="Rectangle: Rounded Corners 7">
            <a:extLst>
              <a:ext uri="{FF2B5EF4-FFF2-40B4-BE49-F238E27FC236}">
                <a16:creationId xmlns:a16="http://schemas.microsoft.com/office/drawing/2014/main" id="{6AB73C4D-8279-F635-F794-2C7A2F91E339}"/>
              </a:ext>
            </a:extLst>
          </p:cNvPr>
          <p:cNvSpPr/>
          <p:nvPr/>
        </p:nvSpPr>
        <p:spPr>
          <a:xfrm>
            <a:off x="977593" y="5263376"/>
            <a:ext cx="5820934" cy="2553629"/>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885C4F3E-E4B1-3646-81A3-E0351D4A011B}"/>
              </a:ext>
            </a:extLst>
          </p:cNvPr>
          <p:cNvSpPr/>
          <p:nvPr/>
        </p:nvSpPr>
        <p:spPr>
          <a:xfrm>
            <a:off x="7932237" y="1100254"/>
            <a:ext cx="5820934" cy="266009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AA0715D-35CA-1C8E-A2A3-BB4001675DAB}"/>
              </a:ext>
            </a:extLst>
          </p:cNvPr>
          <p:cNvSpPr txBox="1"/>
          <p:nvPr/>
        </p:nvSpPr>
        <p:spPr>
          <a:xfrm>
            <a:off x="1351166" y="5514222"/>
            <a:ext cx="5447361" cy="1938992"/>
          </a:xfrm>
          <a:prstGeom prst="rect">
            <a:avLst/>
          </a:prstGeom>
          <a:noFill/>
        </p:spPr>
        <p:txBody>
          <a:bodyPr wrap="square" rtlCol="0">
            <a:spAutoFit/>
          </a:bodyPr>
          <a:lstStyle/>
          <a:p>
            <a:r>
              <a:rPr lang="en-US" sz="2400" b="1" i="1" dirty="0"/>
              <a:t>‘Mi Power Bank Air’ and ‘Honor Fitness Band Prime 19’ are the most popular products across multiple cities. Noida records the highest product sales (66), showing strong regional demand.</a:t>
            </a:r>
            <a:endParaRPr lang="en-IN" sz="2400" b="1" i="1" dirty="0"/>
          </a:p>
        </p:txBody>
      </p:sp>
      <p:sp>
        <p:nvSpPr>
          <p:cNvPr id="11" name="TextBox 10">
            <a:extLst>
              <a:ext uri="{FF2B5EF4-FFF2-40B4-BE49-F238E27FC236}">
                <a16:creationId xmlns:a16="http://schemas.microsoft.com/office/drawing/2014/main" id="{40388F97-745B-AD3D-BE8F-DA7CE142D69D}"/>
              </a:ext>
            </a:extLst>
          </p:cNvPr>
          <p:cNvSpPr txBox="1"/>
          <p:nvPr/>
        </p:nvSpPr>
        <p:spPr>
          <a:xfrm>
            <a:off x="8214344" y="1265187"/>
            <a:ext cx="5447361" cy="2308324"/>
          </a:xfrm>
          <a:prstGeom prst="rect">
            <a:avLst/>
          </a:prstGeom>
          <a:noFill/>
        </p:spPr>
        <p:txBody>
          <a:bodyPr wrap="square" rtlCol="0">
            <a:spAutoFit/>
          </a:bodyPr>
          <a:lstStyle/>
          <a:p>
            <a:r>
              <a:rPr lang="en-US" sz="2400" b="1" i="1" dirty="0"/>
              <a:t>‘Mi Power Bank Air’ is the top revenue generator (1.6%), followed by ‘Sennheiser Earbuds </a:t>
            </a:r>
            <a:r>
              <a:rPr lang="en-US" sz="2400" b="1" i="1" dirty="0" err="1"/>
              <a:t>Plus’</a:t>
            </a:r>
            <a:r>
              <a:rPr lang="en-US" sz="2400" b="1" i="1" dirty="0"/>
              <a:t> and ‘Sony Camera Fit’. Most of the top products are electronics, showing strong sales in the gadgets and accessories category.</a:t>
            </a:r>
            <a:endParaRPr lang="en-IN" sz="2400" b="1" i="1" dirty="0"/>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EF74D1-BD9F-FCF0-A502-CED517F5272E}"/>
              </a:ext>
            </a:extLst>
          </p:cNvPr>
          <p:cNvSpPr/>
          <p:nvPr/>
        </p:nvSpPr>
        <p:spPr>
          <a:xfrm>
            <a:off x="5295542" y="-15131"/>
            <a:ext cx="3937667" cy="5923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 0">
            <a:extLst>
              <a:ext uri="{FF2B5EF4-FFF2-40B4-BE49-F238E27FC236}">
                <a16:creationId xmlns:a16="http://schemas.microsoft.com/office/drawing/2014/main" id="{BC9E96A9-847B-953A-CD34-DFF116EA1BBE}"/>
              </a:ext>
            </a:extLst>
          </p:cNvPr>
          <p:cNvSpPr/>
          <p:nvPr/>
        </p:nvSpPr>
        <p:spPr>
          <a:xfrm>
            <a:off x="5295543" y="34766"/>
            <a:ext cx="3569677" cy="504944"/>
          </a:xfrm>
          <a:prstGeom prst="rect">
            <a:avLst/>
          </a:prstGeom>
          <a:noFill/>
          <a:ln/>
        </p:spPr>
        <p:txBody>
          <a:bodyPr wrap="none" lIns="0" tIns="0" rIns="0" bIns="0" rtlCol="0" anchor="t"/>
          <a:lstStyle/>
          <a:p>
            <a:pPr marL="0" indent="0" algn="l">
              <a:lnSpc>
                <a:spcPts val="3950"/>
              </a:lnSpc>
              <a:buNone/>
            </a:pPr>
            <a:r>
              <a:rPr lang="en-US" sz="3150" b="1" dirty="0">
                <a:solidFill>
                  <a:schemeClr val="bg1"/>
                </a:solidFill>
                <a:latin typeface="Raleway" pitchFamily="34" charset="0"/>
                <a:ea typeface="Raleway" pitchFamily="34" charset="-122"/>
                <a:cs typeface="Raleway" pitchFamily="34" charset="-120"/>
              </a:rPr>
              <a:t>Transaction Analysis</a:t>
            </a:r>
            <a:endParaRPr lang="en-US" sz="3150" b="1" dirty="0">
              <a:solidFill>
                <a:schemeClr val="bg1"/>
              </a:solidFill>
            </a:endParaRPr>
          </a:p>
        </p:txBody>
      </p:sp>
      <p:pic>
        <p:nvPicPr>
          <p:cNvPr id="5" name="Picture 4" descr="A pie chart with numbers and a number of percentages&#10;&#10;AI-generated content may be incorrect.">
            <a:extLst>
              <a:ext uri="{FF2B5EF4-FFF2-40B4-BE49-F238E27FC236}">
                <a16:creationId xmlns:a16="http://schemas.microsoft.com/office/drawing/2014/main" id="{19E41890-B0CB-CF0C-DBD8-C5DA03B18333}"/>
              </a:ext>
            </a:extLst>
          </p:cNvPr>
          <p:cNvPicPr>
            <a:picLocks noChangeAspect="1"/>
          </p:cNvPicPr>
          <p:nvPr/>
        </p:nvPicPr>
        <p:blipFill>
          <a:blip r:embed="rId3"/>
          <a:stretch>
            <a:fillRect/>
          </a:stretch>
        </p:blipFill>
        <p:spPr>
          <a:xfrm>
            <a:off x="312234" y="722178"/>
            <a:ext cx="6703200" cy="3774409"/>
          </a:xfrm>
          <a:prstGeom prst="rect">
            <a:avLst/>
          </a:prstGeom>
        </p:spPr>
      </p:pic>
      <p:pic>
        <p:nvPicPr>
          <p:cNvPr id="7" name="Picture 6" descr="A screenshot of a financial report&#10;&#10;AI-generated content may be incorrect.">
            <a:extLst>
              <a:ext uri="{FF2B5EF4-FFF2-40B4-BE49-F238E27FC236}">
                <a16:creationId xmlns:a16="http://schemas.microsoft.com/office/drawing/2014/main" id="{42EFB4A3-7B28-65EF-C9AC-AFB7B0DBFB9F}"/>
              </a:ext>
            </a:extLst>
          </p:cNvPr>
          <p:cNvPicPr>
            <a:picLocks noChangeAspect="1"/>
          </p:cNvPicPr>
          <p:nvPr/>
        </p:nvPicPr>
        <p:blipFill>
          <a:blip r:embed="rId4"/>
          <a:stretch>
            <a:fillRect/>
          </a:stretch>
        </p:blipFill>
        <p:spPr>
          <a:xfrm>
            <a:off x="7031476" y="4496587"/>
            <a:ext cx="7286690" cy="3472500"/>
          </a:xfrm>
          <a:prstGeom prst="rect">
            <a:avLst/>
          </a:prstGeom>
        </p:spPr>
      </p:pic>
      <p:sp>
        <p:nvSpPr>
          <p:cNvPr id="8" name="Rectangle: Rounded Corners 7">
            <a:extLst>
              <a:ext uri="{FF2B5EF4-FFF2-40B4-BE49-F238E27FC236}">
                <a16:creationId xmlns:a16="http://schemas.microsoft.com/office/drawing/2014/main" id="{37FE3891-FF3A-3B92-E700-8A1285869470}"/>
              </a:ext>
            </a:extLst>
          </p:cNvPr>
          <p:cNvSpPr/>
          <p:nvPr/>
        </p:nvSpPr>
        <p:spPr>
          <a:xfrm>
            <a:off x="560841" y="5087490"/>
            <a:ext cx="5820934" cy="2194258"/>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A3CB755-2C83-7246-ABB3-F82FBD0EFFA9}"/>
              </a:ext>
            </a:extLst>
          </p:cNvPr>
          <p:cNvSpPr/>
          <p:nvPr/>
        </p:nvSpPr>
        <p:spPr>
          <a:xfrm>
            <a:off x="7590939" y="1039454"/>
            <a:ext cx="5820934" cy="2818868"/>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28F7254-7E13-A5E2-87E0-387717251B12}"/>
              </a:ext>
            </a:extLst>
          </p:cNvPr>
          <p:cNvSpPr txBox="1"/>
          <p:nvPr/>
        </p:nvSpPr>
        <p:spPr>
          <a:xfrm>
            <a:off x="7964512" y="1245740"/>
            <a:ext cx="5447361" cy="2308324"/>
          </a:xfrm>
          <a:prstGeom prst="rect">
            <a:avLst/>
          </a:prstGeom>
          <a:noFill/>
        </p:spPr>
        <p:txBody>
          <a:bodyPr wrap="square" rtlCol="0">
            <a:spAutoFit/>
          </a:bodyPr>
          <a:lstStyle/>
          <a:p>
            <a:r>
              <a:rPr lang="en-US" sz="2400" b="1" i="1" dirty="0"/>
              <a:t>Credit Card (31.26%) and UPI (30.86%) are the most preferred payment modes, followed closely by Net Banking (29.88%). This highlights a nearly even split between card and digital payments among customers.</a:t>
            </a:r>
            <a:endParaRPr lang="en-IN" sz="2400" b="1" i="1" dirty="0"/>
          </a:p>
        </p:txBody>
      </p:sp>
      <p:sp>
        <p:nvSpPr>
          <p:cNvPr id="11" name="TextBox 10">
            <a:extLst>
              <a:ext uri="{FF2B5EF4-FFF2-40B4-BE49-F238E27FC236}">
                <a16:creationId xmlns:a16="http://schemas.microsoft.com/office/drawing/2014/main" id="{6F5CBC04-32C9-5664-45B9-35E6003FF1D8}"/>
              </a:ext>
            </a:extLst>
          </p:cNvPr>
          <p:cNvSpPr txBox="1"/>
          <p:nvPr/>
        </p:nvSpPr>
        <p:spPr>
          <a:xfrm>
            <a:off x="793790" y="5399789"/>
            <a:ext cx="5447361" cy="1569660"/>
          </a:xfrm>
          <a:prstGeom prst="rect">
            <a:avLst/>
          </a:prstGeom>
          <a:noFill/>
        </p:spPr>
        <p:txBody>
          <a:bodyPr wrap="square" rtlCol="0">
            <a:spAutoFit/>
          </a:bodyPr>
          <a:lstStyle/>
          <a:p>
            <a:r>
              <a:rPr lang="en-US" sz="2400" b="1" i="1" dirty="0"/>
              <a:t>City-wise analysis shows that UPI is more popular in Delhi and Mumbai, while Credit Cards are widely used in Kolkata and Noida.</a:t>
            </a:r>
            <a:endParaRPr lang="en-IN" sz="2400" b="1" i="1"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1D90F02-7EE4-5119-C415-D3EACA2D4867}"/>
              </a:ext>
            </a:extLst>
          </p:cNvPr>
          <p:cNvSpPr/>
          <p:nvPr/>
        </p:nvSpPr>
        <p:spPr>
          <a:xfrm>
            <a:off x="5552021" y="-15131"/>
            <a:ext cx="3101325" cy="5923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 0">
            <a:extLst>
              <a:ext uri="{FF2B5EF4-FFF2-40B4-BE49-F238E27FC236}">
                <a16:creationId xmlns:a16="http://schemas.microsoft.com/office/drawing/2014/main" id="{B2BA6485-CAC4-33B4-06B3-8704A494E12E}"/>
              </a:ext>
            </a:extLst>
          </p:cNvPr>
          <p:cNvSpPr/>
          <p:nvPr/>
        </p:nvSpPr>
        <p:spPr>
          <a:xfrm>
            <a:off x="5552021" y="0"/>
            <a:ext cx="3335501" cy="504944"/>
          </a:xfrm>
          <a:prstGeom prst="rect">
            <a:avLst/>
          </a:prstGeom>
          <a:noFill/>
          <a:ln/>
        </p:spPr>
        <p:txBody>
          <a:bodyPr wrap="none" lIns="0" tIns="0" rIns="0" bIns="0" rtlCol="0" anchor="t"/>
          <a:lstStyle/>
          <a:p>
            <a:pPr marL="0" indent="0" algn="l">
              <a:lnSpc>
                <a:spcPts val="3950"/>
              </a:lnSpc>
              <a:buNone/>
            </a:pPr>
            <a:r>
              <a:rPr lang="en-US" sz="3150" b="1" dirty="0">
                <a:solidFill>
                  <a:schemeClr val="bg1"/>
                </a:solidFill>
                <a:latin typeface="Raleway" pitchFamily="34" charset="0"/>
                <a:ea typeface="Raleway" pitchFamily="34" charset="-122"/>
                <a:cs typeface="Raleway" pitchFamily="34" charset="-120"/>
              </a:rPr>
              <a:t>Refund Analysis</a:t>
            </a:r>
            <a:endParaRPr lang="en-US" sz="3150" b="1" dirty="0">
              <a:solidFill>
                <a:schemeClr val="bg1"/>
              </a:solidFill>
            </a:endParaRPr>
          </a:p>
        </p:txBody>
      </p:sp>
      <p:pic>
        <p:nvPicPr>
          <p:cNvPr id="5" name="Picture 4" descr="A graph with text and numbers&#10;&#10;AI-generated content may be incorrect.">
            <a:extLst>
              <a:ext uri="{FF2B5EF4-FFF2-40B4-BE49-F238E27FC236}">
                <a16:creationId xmlns:a16="http://schemas.microsoft.com/office/drawing/2014/main" id="{2F20282E-F0FB-E7B0-D9F4-7AAF5F2789BB}"/>
              </a:ext>
            </a:extLst>
          </p:cNvPr>
          <p:cNvPicPr>
            <a:picLocks noChangeAspect="1"/>
          </p:cNvPicPr>
          <p:nvPr/>
        </p:nvPicPr>
        <p:blipFill>
          <a:blip r:embed="rId3"/>
          <a:stretch>
            <a:fillRect/>
          </a:stretch>
        </p:blipFill>
        <p:spPr>
          <a:xfrm>
            <a:off x="260467" y="820472"/>
            <a:ext cx="6714573" cy="3657600"/>
          </a:xfrm>
          <a:prstGeom prst="rect">
            <a:avLst/>
          </a:prstGeom>
        </p:spPr>
      </p:pic>
      <p:pic>
        <p:nvPicPr>
          <p:cNvPr id="7" name="Picture 6" descr="A graph of a rate&#10;&#10;AI-generated content may be incorrect.">
            <a:extLst>
              <a:ext uri="{FF2B5EF4-FFF2-40B4-BE49-F238E27FC236}">
                <a16:creationId xmlns:a16="http://schemas.microsoft.com/office/drawing/2014/main" id="{D04A84B1-29D8-0646-BD55-7EDD68B38494}"/>
              </a:ext>
            </a:extLst>
          </p:cNvPr>
          <p:cNvPicPr>
            <a:picLocks noChangeAspect="1"/>
          </p:cNvPicPr>
          <p:nvPr/>
        </p:nvPicPr>
        <p:blipFill>
          <a:blip r:embed="rId4"/>
          <a:stretch>
            <a:fillRect/>
          </a:stretch>
        </p:blipFill>
        <p:spPr>
          <a:xfrm>
            <a:off x="6997703" y="4478071"/>
            <a:ext cx="7413303" cy="3657600"/>
          </a:xfrm>
          <a:prstGeom prst="rect">
            <a:avLst/>
          </a:prstGeom>
        </p:spPr>
      </p:pic>
      <p:sp>
        <p:nvSpPr>
          <p:cNvPr id="8" name="Rectangle: Rounded Corners 7">
            <a:extLst>
              <a:ext uri="{FF2B5EF4-FFF2-40B4-BE49-F238E27FC236}">
                <a16:creationId xmlns:a16="http://schemas.microsoft.com/office/drawing/2014/main" id="{B9B0B716-B08C-A98B-A68A-ED203D688293}"/>
              </a:ext>
            </a:extLst>
          </p:cNvPr>
          <p:cNvSpPr/>
          <p:nvPr/>
        </p:nvSpPr>
        <p:spPr>
          <a:xfrm>
            <a:off x="643446" y="4886353"/>
            <a:ext cx="5820934" cy="273722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BD772E3-9EC5-7816-D17E-3BDA2BA36C50}"/>
              </a:ext>
            </a:extLst>
          </p:cNvPr>
          <p:cNvSpPr/>
          <p:nvPr/>
        </p:nvSpPr>
        <p:spPr>
          <a:xfrm>
            <a:off x="7823697" y="1513271"/>
            <a:ext cx="5820934" cy="1953393"/>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4F67283F-EB45-3DF5-A38E-A5A4FDDA4D14}"/>
              </a:ext>
            </a:extLst>
          </p:cNvPr>
          <p:cNvSpPr txBox="1"/>
          <p:nvPr/>
        </p:nvSpPr>
        <p:spPr>
          <a:xfrm>
            <a:off x="904925" y="5100804"/>
            <a:ext cx="5447361" cy="2308324"/>
          </a:xfrm>
          <a:prstGeom prst="rect">
            <a:avLst/>
          </a:prstGeom>
          <a:noFill/>
        </p:spPr>
        <p:txBody>
          <a:bodyPr wrap="square" rtlCol="0">
            <a:spAutoFit/>
          </a:bodyPr>
          <a:lstStyle/>
          <a:p>
            <a:r>
              <a:rPr lang="en-US" sz="2400" b="1" i="1" dirty="0"/>
              <a:t>Noida shows the highest refund rate (59.14%), followed by Pune (53.15%) and Mumbai (50%). Delhi has the highest exchange rate (56.52%), indicating more customers opting for replacements rather than refunds.</a:t>
            </a:r>
            <a:endParaRPr lang="en-IN" sz="2400" b="1" i="1" dirty="0"/>
          </a:p>
        </p:txBody>
      </p:sp>
      <p:sp>
        <p:nvSpPr>
          <p:cNvPr id="11" name="TextBox 10">
            <a:extLst>
              <a:ext uri="{FF2B5EF4-FFF2-40B4-BE49-F238E27FC236}">
                <a16:creationId xmlns:a16="http://schemas.microsoft.com/office/drawing/2014/main" id="{FBA77272-54EB-A9FC-45FB-072A12A63973}"/>
              </a:ext>
            </a:extLst>
          </p:cNvPr>
          <p:cNvSpPr txBox="1"/>
          <p:nvPr/>
        </p:nvSpPr>
        <p:spPr>
          <a:xfrm>
            <a:off x="8010484" y="1624364"/>
            <a:ext cx="5447361" cy="1569660"/>
          </a:xfrm>
          <a:prstGeom prst="rect">
            <a:avLst/>
          </a:prstGeom>
          <a:noFill/>
        </p:spPr>
        <p:txBody>
          <a:bodyPr wrap="square" rtlCol="0">
            <a:spAutoFit/>
          </a:bodyPr>
          <a:lstStyle/>
          <a:p>
            <a:r>
              <a:rPr lang="en-US" sz="2400" b="1" i="1" dirty="0"/>
              <a:t>Most returns occur because customers ordered by mistake (19.8%), followed by missing items (17.6%) and late deliveries (16.2%).</a:t>
            </a:r>
            <a:endParaRPr lang="en-IN" sz="2400" b="1" i="1"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1497482-5AD9-65A3-0C9A-549FF9E328A3}"/>
              </a:ext>
            </a:extLst>
          </p:cNvPr>
          <p:cNvSpPr/>
          <p:nvPr/>
        </p:nvSpPr>
        <p:spPr>
          <a:xfrm>
            <a:off x="5295543" y="-15131"/>
            <a:ext cx="3569677" cy="5923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 0">
            <a:extLst>
              <a:ext uri="{FF2B5EF4-FFF2-40B4-BE49-F238E27FC236}">
                <a16:creationId xmlns:a16="http://schemas.microsoft.com/office/drawing/2014/main" id="{8C84E02D-77B3-5C75-96E3-5DF2EBFBED47}"/>
              </a:ext>
            </a:extLst>
          </p:cNvPr>
          <p:cNvSpPr/>
          <p:nvPr/>
        </p:nvSpPr>
        <p:spPr>
          <a:xfrm>
            <a:off x="5295543" y="34766"/>
            <a:ext cx="3335501" cy="504944"/>
          </a:xfrm>
          <a:prstGeom prst="rect">
            <a:avLst/>
          </a:prstGeom>
          <a:noFill/>
          <a:ln/>
        </p:spPr>
        <p:txBody>
          <a:bodyPr wrap="none" lIns="0" tIns="0" rIns="0" bIns="0" rtlCol="0" anchor="t"/>
          <a:lstStyle/>
          <a:p>
            <a:pPr marL="0" indent="0" algn="l">
              <a:lnSpc>
                <a:spcPts val="3950"/>
              </a:lnSpc>
              <a:buNone/>
            </a:pPr>
            <a:r>
              <a:rPr lang="en-US" sz="3150" b="1" dirty="0">
                <a:solidFill>
                  <a:schemeClr val="bg1"/>
                </a:solidFill>
                <a:latin typeface="Raleway" pitchFamily="34" charset="0"/>
                <a:ea typeface="Raleway" pitchFamily="34" charset="-122"/>
                <a:cs typeface="Raleway" pitchFamily="34" charset="-120"/>
              </a:rPr>
              <a:t>Feedback Analysis</a:t>
            </a:r>
            <a:endParaRPr lang="en-US" sz="3150" b="1" dirty="0">
              <a:solidFill>
                <a:schemeClr val="bg1"/>
              </a:solidFill>
            </a:endParaRPr>
          </a:p>
        </p:txBody>
      </p:sp>
      <p:pic>
        <p:nvPicPr>
          <p:cNvPr id="5" name="Picture 4" descr="A bar chart with text and numbers&#10;&#10;AI-generated content may be incorrect.">
            <a:extLst>
              <a:ext uri="{FF2B5EF4-FFF2-40B4-BE49-F238E27FC236}">
                <a16:creationId xmlns:a16="http://schemas.microsoft.com/office/drawing/2014/main" id="{DF55780E-0694-7A1E-D6E5-194F455492FB}"/>
              </a:ext>
            </a:extLst>
          </p:cNvPr>
          <p:cNvPicPr>
            <a:picLocks noChangeAspect="1"/>
          </p:cNvPicPr>
          <p:nvPr/>
        </p:nvPicPr>
        <p:blipFill>
          <a:blip r:embed="rId3"/>
          <a:stretch>
            <a:fillRect/>
          </a:stretch>
        </p:blipFill>
        <p:spPr>
          <a:xfrm>
            <a:off x="240142" y="793387"/>
            <a:ext cx="6703200" cy="3604375"/>
          </a:xfrm>
          <a:prstGeom prst="rect">
            <a:avLst/>
          </a:prstGeom>
        </p:spPr>
      </p:pic>
      <p:pic>
        <p:nvPicPr>
          <p:cNvPr id="7" name="Picture 6" descr="A graph of different sizes and colors&#10;&#10;AI-generated content may be incorrect.">
            <a:extLst>
              <a:ext uri="{FF2B5EF4-FFF2-40B4-BE49-F238E27FC236}">
                <a16:creationId xmlns:a16="http://schemas.microsoft.com/office/drawing/2014/main" id="{84B30EBF-7A74-F2F0-051F-6C5D6B81D7F3}"/>
              </a:ext>
            </a:extLst>
          </p:cNvPr>
          <p:cNvPicPr>
            <a:picLocks noChangeAspect="1"/>
          </p:cNvPicPr>
          <p:nvPr/>
        </p:nvPicPr>
        <p:blipFill>
          <a:blip r:embed="rId4"/>
          <a:stretch>
            <a:fillRect/>
          </a:stretch>
        </p:blipFill>
        <p:spPr>
          <a:xfrm>
            <a:off x="7080381" y="4469129"/>
            <a:ext cx="7090122" cy="3548597"/>
          </a:xfrm>
          <a:prstGeom prst="rect">
            <a:avLst/>
          </a:prstGeom>
        </p:spPr>
      </p:pic>
      <p:sp>
        <p:nvSpPr>
          <p:cNvPr id="8" name="Rectangle: Rounded Corners 7">
            <a:extLst>
              <a:ext uri="{FF2B5EF4-FFF2-40B4-BE49-F238E27FC236}">
                <a16:creationId xmlns:a16="http://schemas.microsoft.com/office/drawing/2014/main" id="{34154FA2-762B-760C-9774-E3832B595A01}"/>
              </a:ext>
            </a:extLst>
          </p:cNvPr>
          <p:cNvSpPr/>
          <p:nvPr/>
        </p:nvSpPr>
        <p:spPr>
          <a:xfrm>
            <a:off x="681275" y="4934322"/>
            <a:ext cx="5820934" cy="2430965"/>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1E242E08-FF31-23F3-DCBD-86B83D2AEDED}"/>
              </a:ext>
            </a:extLst>
          </p:cNvPr>
          <p:cNvSpPr/>
          <p:nvPr/>
        </p:nvSpPr>
        <p:spPr>
          <a:xfrm>
            <a:off x="7883912" y="1154571"/>
            <a:ext cx="5820934" cy="273722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7C43A4A-AED6-F4D4-B043-330F01010ABF}"/>
              </a:ext>
            </a:extLst>
          </p:cNvPr>
          <p:cNvSpPr txBox="1"/>
          <p:nvPr/>
        </p:nvSpPr>
        <p:spPr>
          <a:xfrm>
            <a:off x="905404" y="5180308"/>
            <a:ext cx="5447361" cy="1938992"/>
          </a:xfrm>
          <a:prstGeom prst="rect">
            <a:avLst/>
          </a:prstGeom>
          <a:noFill/>
        </p:spPr>
        <p:txBody>
          <a:bodyPr wrap="square" rtlCol="0">
            <a:spAutoFit/>
          </a:bodyPr>
          <a:lstStyle/>
          <a:p>
            <a:r>
              <a:rPr lang="en-US" sz="2400" b="1" i="1" dirty="0"/>
              <a:t>Overall product and delivery ratings are around 3.0 across cities. Noida and Delhi show slightly higher delivery satisfaction (3.1), while Kolkata has the lowest ratings.</a:t>
            </a:r>
            <a:endParaRPr lang="en-IN" sz="2400" b="1" i="1" dirty="0"/>
          </a:p>
        </p:txBody>
      </p:sp>
      <p:sp>
        <p:nvSpPr>
          <p:cNvPr id="11" name="TextBox 10">
            <a:extLst>
              <a:ext uri="{FF2B5EF4-FFF2-40B4-BE49-F238E27FC236}">
                <a16:creationId xmlns:a16="http://schemas.microsoft.com/office/drawing/2014/main" id="{E279E00C-423D-B0AF-B518-51CE12442D14}"/>
              </a:ext>
            </a:extLst>
          </p:cNvPr>
          <p:cNvSpPr txBox="1"/>
          <p:nvPr/>
        </p:nvSpPr>
        <p:spPr>
          <a:xfrm>
            <a:off x="8257485" y="1369022"/>
            <a:ext cx="5447361" cy="2308324"/>
          </a:xfrm>
          <a:prstGeom prst="rect">
            <a:avLst/>
          </a:prstGeom>
          <a:noFill/>
        </p:spPr>
        <p:txBody>
          <a:bodyPr wrap="square" rtlCol="0">
            <a:spAutoFit/>
          </a:bodyPr>
          <a:lstStyle/>
          <a:p>
            <a:r>
              <a:rPr lang="en-US" sz="2400" b="1" i="1" dirty="0"/>
              <a:t>‘Lavie Handbag Pro’ and ‘Prestige Induction Cooktop’ are the highest-rated products (4.5). Most top-rated items belong to electronics and personal care categories, reflecting good product satisfaction.</a:t>
            </a:r>
            <a:endParaRPr lang="en-IN" sz="2400" b="1" i="1" dirty="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07457" y="477322"/>
            <a:ext cx="5683687" cy="542449"/>
          </a:xfrm>
          <a:prstGeom prst="rect">
            <a:avLst/>
          </a:prstGeom>
          <a:noFill/>
          <a:ln/>
        </p:spPr>
        <p:txBody>
          <a:bodyPr wrap="none" lIns="0" tIns="0" rIns="0" bIns="0" rtlCol="0" anchor="t"/>
          <a:lstStyle/>
          <a:p>
            <a:pPr marL="0" indent="0" algn="l">
              <a:lnSpc>
                <a:spcPts val="4250"/>
              </a:lnSpc>
              <a:buNone/>
            </a:pPr>
            <a:r>
              <a:rPr lang="en-US" sz="3400" dirty="0">
                <a:solidFill>
                  <a:srgbClr val="1B1B27"/>
                </a:solidFill>
                <a:latin typeface="Raleway" pitchFamily="34" charset="0"/>
                <a:ea typeface="Raleway" pitchFamily="34" charset="-122"/>
                <a:cs typeface="Raleway" pitchFamily="34" charset="-120"/>
              </a:rPr>
              <a:t>Business Recommendations</a:t>
            </a:r>
            <a:endParaRPr lang="en-US" sz="3400" dirty="0"/>
          </a:p>
        </p:txBody>
      </p:sp>
      <p:sp>
        <p:nvSpPr>
          <p:cNvPr id="3" name="Text 1"/>
          <p:cNvSpPr/>
          <p:nvPr/>
        </p:nvSpPr>
        <p:spPr>
          <a:xfrm>
            <a:off x="607457" y="1366838"/>
            <a:ext cx="13415486" cy="277654"/>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Based on our analysis, we propose the following strategic recommendations to enhance Amazon's e-commerce performance and customer satisfaction.</a:t>
            </a:r>
            <a:endParaRPr lang="en-US" sz="1350" dirty="0"/>
          </a:p>
        </p:txBody>
      </p:sp>
      <p:sp>
        <p:nvSpPr>
          <p:cNvPr id="4" name="Shape 2"/>
          <p:cNvSpPr/>
          <p:nvPr/>
        </p:nvSpPr>
        <p:spPr>
          <a:xfrm>
            <a:off x="607457" y="1839754"/>
            <a:ext cx="13415486" cy="1045488"/>
          </a:xfrm>
          <a:prstGeom prst="roundRect">
            <a:avLst>
              <a:gd name="adj" fmla="val 6974"/>
            </a:avLst>
          </a:prstGeom>
          <a:solidFill>
            <a:srgbClr val="FFFFFF">
              <a:alpha val="95000"/>
            </a:srgbClr>
          </a:solidFill>
          <a:ln w="22860">
            <a:solidFill>
              <a:srgbClr val="C7C7D0"/>
            </a:solidFill>
            <a:prstDash val="solid"/>
          </a:ln>
        </p:spPr>
        <p:txBody>
          <a:bodyPr/>
          <a:lstStyle/>
          <a:p>
            <a:endParaRPr lang="en-IN"/>
          </a:p>
        </p:txBody>
      </p:sp>
      <p:sp>
        <p:nvSpPr>
          <p:cNvPr id="5" name="Shape 3"/>
          <p:cNvSpPr/>
          <p:nvPr/>
        </p:nvSpPr>
        <p:spPr>
          <a:xfrm>
            <a:off x="630317" y="1862614"/>
            <a:ext cx="694253" cy="999768"/>
          </a:xfrm>
          <a:prstGeom prst="roundRect">
            <a:avLst>
              <a:gd name="adj" fmla="val 6550"/>
            </a:avLst>
          </a:prstGeom>
          <a:solidFill>
            <a:srgbClr val="E1E1EA"/>
          </a:solidFill>
          <a:ln/>
        </p:spPr>
        <p:txBody>
          <a:bodyPr/>
          <a:lstStyle/>
          <a:p>
            <a:endParaRPr lang="en-IN"/>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439" y="2232303"/>
            <a:ext cx="260271" cy="260271"/>
          </a:xfrm>
          <a:prstGeom prst="rect">
            <a:avLst/>
          </a:prstGeom>
        </p:spPr>
      </p:pic>
      <p:sp>
        <p:nvSpPr>
          <p:cNvPr id="7" name="Text 4"/>
          <p:cNvSpPr/>
          <p:nvPr/>
        </p:nvSpPr>
        <p:spPr>
          <a:xfrm>
            <a:off x="1498044" y="2036088"/>
            <a:ext cx="2169795" cy="271105"/>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Targeted Marketing</a:t>
            </a:r>
            <a:endParaRPr lang="en-US" sz="1700" dirty="0"/>
          </a:p>
        </p:txBody>
      </p:sp>
      <p:sp>
        <p:nvSpPr>
          <p:cNvPr id="8" name="Text 5"/>
          <p:cNvSpPr/>
          <p:nvPr/>
        </p:nvSpPr>
        <p:spPr>
          <a:xfrm>
            <a:off x="1498044" y="2411254"/>
            <a:ext cx="12328565" cy="277654"/>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Concentrate marketing efforts on top-performing cities to maximize impact and reach relevant customer segments.</a:t>
            </a:r>
            <a:endParaRPr lang="en-US" sz="1350" dirty="0"/>
          </a:p>
        </p:txBody>
      </p:sp>
      <p:sp>
        <p:nvSpPr>
          <p:cNvPr id="9" name="Shape 6"/>
          <p:cNvSpPr/>
          <p:nvPr/>
        </p:nvSpPr>
        <p:spPr>
          <a:xfrm>
            <a:off x="607457" y="3058716"/>
            <a:ext cx="13415486" cy="1045488"/>
          </a:xfrm>
          <a:prstGeom prst="roundRect">
            <a:avLst>
              <a:gd name="adj" fmla="val 6974"/>
            </a:avLst>
          </a:prstGeom>
          <a:solidFill>
            <a:srgbClr val="FFFFFF">
              <a:alpha val="95000"/>
            </a:srgbClr>
          </a:solidFill>
          <a:ln w="22860">
            <a:solidFill>
              <a:srgbClr val="C7C7D0"/>
            </a:solidFill>
            <a:prstDash val="solid"/>
          </a:ln>
        </p:spPr>
        <p:txBody>
          <a:bodyPr/>
          <a:lstStyle/>
          <a:p>
            <a:endParaRPr lang="en-IN"/>
          </a:p>
        </p:txBody>
      </p:sp>
      <p:sp>
        <p:nvSpPr>
          <p:cNvPr id="10" name="Shape 7"/>
          <p:cNvSpPr/>
          <p:nvPr/>
        </p:nvSpPr>
        <p:spPr>
          <a:xfrm>
            <a:off x="630317" y="3081576"/>
            <a:ext cx="694253" cy="999768"/>
          </a:xfrm>
          <a:prstGeom prst="roundRect">
            <a:avLst>
              <a:gd name="adj" fmla="val 6550"/>
            </a:avLst>
          </a:prstGeom>
          <a:solidFill>
            <a:srgbClr val="E1E1EA"/>
          </a:solidFill>
          <a:ln/>
        </p:spPr>
        <p:txBody>
          <a:bodyPr/>
          <a:lstStyle/>
          <a:p>
            <a:endParaRPr lang="en-IN"/>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439" y="3451265"/>
            <a:ext cx="260271" cy="260271"/>
          </a:xfrm>
          <a:prstGeom prst="rect">
            <a:avLst/>
          </a:prstGeom>
        </p:spPr>
      </p:pic>
      <p:sp>
        <p:nvSpPr>
          <p:cNvPr id="12" name="Text 8"/>
          <p:cNvSpPr/>
          <p:nvPr/>
        </p:nvSpPr>
        <p:spPr>
          <a:xfrm>
            <a:off x="1498044" y="3255050"/>
            <a:ext cx="2169795" cy="271105"/>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Loyalty Programs</a:t>
            </a:r>
            <a:endParaRPr lang="en-US" sz="1700" dirty="0"/>
          </a:p>
        </p:txBody>
      </p:sp>
      <p:sp>
        <p:nvSpPr>
          <p:cNvPr id="13" name="Text 9"/>
          <p:cNvSpPr/>
          <p:nvPr/>
        </p:nvSpPr>
        <p:spPr>
          <a:xfrm>
            <a:off x="1498044" y="3630216"/>
            <a:ext cx="12328565" cy="277654"/>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Implement robust loyalty programs to incentivize repeat purchases and foster stronger customer retention.</a:t>
            </a:r>
            <a:endParaRPr lang="en-US" sz="1350" dirty="0"/>
          </a:p>
        </p:txBody>
      </p:sp>
      <p:sp>
        <p:nvSpPr>
          <p:cNvPr id="14" name="Shape 10"/>
          <p:cNvSpPr/>
          <p:nvPr/>
        </p:nvSpPr>
        <p:spPr>
          <a:xfrm>
            <a:off x="607457" y="4277678"/>
            <a:ext cx="13415486" cy="1045488"/>
          </a:xfrm>
          <a:prstGeom prst="roundRect">
            <a:avLst>
              <a:gd name="adj" fmla="val 6974"/>
            </a:avLst>
          </a:prstGeom>
          <a:solidFill>
            <a:srgbClr val="FFFFFF">
              <a:alpha val="95000"/>
            </a:srgbClr>
          </a:solidFill>
          <a:ln w="22860">
            <a:solidFill>
              <a:srgbClr val="C7C7D0"/>
            </a:solidFill>
            <a:prstDash val="solid"/>
          </a:ln>
        </p:spPr>
        <p:txBody>
          <a:bodyPr/>
          <a:lstStyle/>
          <a:p>
            <a:endParaRPr lang="en-IN"/>
          </a:p>
        </p:txBody>
      </p:sp>
      <p:sp>
        <p:nvSpPr>
          <p:cNvPr id="15" name="Shape 11"/>
          <p:cNvSpPr/>
          <p:nvPr/>
        </p:nvSpPr>
        <p:spPr>
          <a:xfrm>
            <a:off x="630317" y="4300538"/>
            <a:ext cx="694253" cy="999768"/>
          </a:xfrm>
          <a:prstGeom prst="roundRect">
            <a:avLst>
              <a:gd name="adj" fmla="val 6550"/>
            </a:avLst>
          </a:prstGeom>
          <a:solidFill>
            <a:srgbClr val="E1E1EA"/>
          </a:solidFill>
          <a:ln/>
        </p:spPr>
        <p:txBody>
          <a:bodyPr/>
          <a:lstStyle/>
          <a:p>
            <a:endParaRPr lang="en-IN"/>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439" y="4670227"/>
            <a:ext cx="260271" cy="260271"/>
          </a:xfrm>
          <a:prstGeom prst="rect">
            <a:avLst/>
          </a:prstGeom>
        </p:spPr>
      </p:pic>
      <p:sp>
        <p:nvSpPr>
          <p:cNvPr id="17" name="Text 12"/>
          <p:cNvSpPr/>
          <p:nvPr/>
        </p:nvSpPr>
        <p:spPr>
          <a:xfrm>
            <a:off x="1498044" y="4474012"/>
            <a:ext cx="2329220" cy="271105"/>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Product Quality Review</a:t>
            </a:r>
            <a:endParaRPr lang="en-US" sz="1700" dirty="0"/>
          </a:p>
        </p:txBody>
      </p:sp>
      <p:sp>
        <p:nvSpPr>
          <p:cNvPr id="18" name="Text 13"/>
          <p:cNvSpPr/>
          <p:nvPr/>
        </p:nvSpPr>
        <p:spPr>
          <a:xfrm>
            <a:off x="1498044" y="4849178"/>
            <a:ext cx="12328565" cy="277654"/>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Conduct thorough investigations into products with high refund rates to address underlying quality issues or misaligned descriptions.</a:t>
            </a:r>
            <a:endParaRPr lang="en-US" sz="1350" dirty="0"/>
          </a:p>
        </p:txBody>
      </p:sp>
      <p:sp>
        <p:nvSpPr>
          <p:cNvPr id="19" name="Shape 14"/>
          <p:cNvSpPr/>
          <p:nvPr/>
        </p:nvSpPr>
        <p:spPr>
          <a:xfrm>
            <a:off x="607457" y="5496639"/>
            <a:ext cx="13415486" cy="1045488"/>
          </a:xfrm>
          <a:prstGeom prst="roundRect">
            <a:avLst>
              <a:gd name="adj" fmla="val 6974"/>
            </a:avLst>
          </a:prstGeom>
          <a:solidFill>
            <a:srgbClr val="FFFFFF">
              <a:alpha val="95000"/>
            </a:srgbClr>
          </a:solidFill>
          <a:ln w="22860">
            <a:solidFill>
              <a:srgbClr val="C7C7D0"/>
            </a:solidFill>
            <a:prstDash val="solid"/>
          </a:ln>
        </p:spPr>
        <p:txBody>
          <a:bodyPr/>
          <a:lstStyle/>
          <a:p>
            <a:endParaRPr lang="en-IN"/>
          </a:p>
        </p:txBody>
      </p:sp>
      <p:sp>
        <p:nvSpPr>
          <p:cNvPr id="20" name="Shape 15"/>
          <p:cNvSpPr/>
          <p:nvPr/>
        </p:nvSpPr>
        <p:spPr>
          <a:xfrm>
            <a:off x="630317" y="5519499"/>
            <a:ext cx="694253" cy="999768"/>
          </a:xfrm>
          <a:prstGeom prst="roundRect">
            <a:avLst>
              <a:gd name="adj" fmla="val 6550"/>
            </a:avLst>
          </a:prstGeom>
          <a:solidFill>
            <a:srgbClr val="E1E1EA"/>
          </a:solidFill>
          <a:ln/>
        </p:spPr>
        <p:txBody>
          <a:bodyPr/>
          <a:lstStyle/>
          <a:p>
            <a:endParaRPr lang="en-IN"/>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3439" y="5889188"/>
            <a:ext cx="260271" cy="260271"/>
          </a:xfrm>
          <a:prstGeom prst="rect">
            <a:avLst/>
          </a:prstGeom>
        </p:spPr>
      </p:pic>
      <p:sp>
        <p:nvSpPr>
          <p:cNvPr id="22" name="Text 16"/>
          <p:cNvSpPr/>
          <p:nvPr/>
        </p:nvSpPr>
        <p:spPr>
          <a:xfrm>
            <a:off x="1498044" y="5692973"/>
            <a:ext cx="2575679" cy="271105"/>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Localized Payment Offers</a:t>
            </a:r>
            <a:endParaRPr lang="en-US" sz="1700" dirty="0"/>
          </a:p>
        </p:txBody>
      </p:sp>
      <p:sp>
        <p:nvSpPr>
          <p:cNvPr id="23" name="Text 17"/>
          <p:cNvSpPr/>
          <p:nvPr/>
        </p:nvSpPr>
        <p:spPr>
          <a:xfrm>
            <a:off x="1498044" y="6068139"/>
            <a:ext cx="12328565" cy="277654"/>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Promote specific UPI offers and benefits in metro cities where this payment method demonstrates higher popularity.</a:t>
            </a:r>
            <a:endParaRPr lang="en-US" sz="1350" dirty="0"/>
          </a:p>
        </p:txBody>
      </p:sp>
      <p:sp>
        <p:nvSpPr>
          <p:cNvPr id="24" name="Shape 18"/>
          <p:cNvSpPr/>
          <p:nvPr/>
        </p:nvSpPr>
        <p:spPr>
          <a:xfrm>
            <a:off x="607457" y="6715601"/>
            <a:ext cx="13415486" cy="1045488"/>
          </a:xfrm>
          <a:prstGeom prst="roundRect">
            <a:avLst>
              <a:gd name="adj" fmla="val 6974"/>
            </a:avLst>
          </a:prstGeom>
          <a:solidFill>
            <a:srgbClr val="FFFFFF">
              <a:alpha val="95000"/>
            </a:srgbClr>
          </a:solidFill>
          <a:ln w="22860">
            <a:solidFill>
              <a:srgbClr val="C7C7D0"/>
            </a:solidFill>
            <a:prstDash val="solid"/>
          </a:ln>
        </p:spPr>
        <p:txBody>
          <a:bodyPr/>
          <a:lstStyle/>
          <a:p>
            <a:endParaRPr lang="en-IN"/>
          </a:p>
        </p:txBody>
      </p:sp>
      <p:sp>
        <p:nvSpPr>
          <p:cNvPr id="25" name="Shape 19"/>
          <p:cNvSpPr/>
          <p:nvPr/>
        </p:nvSpPr>
        <p:spPr>
          <a:xfrm>
            <a:off x="630317" y="6738461"/>
            <a:ext cx="694253" cy="999768"/>
          </a:xfrm>
          <a:prstGeom prst="roundRect">
            <a:avLst>
              <a:gd name="adj" fmla="val 6550"/>
            </a:avLst>
          </a:prstGeom>
          <a:solidFill>
            <a:srgbClr val="E1E1EA"/>
          </a:solidFill>
          <a:ln/>
        </p:spPr>
        <p:txBody>
          <a:bodyPr/>
          <a:lstStyle/>
          <a:p>
            <a:endParaRPr lang="en-IN"/>
          </a:p>
        </p:txBody>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3439" y="7108150"/>
            <a:ext cx="260271" cy="260271"/>
          </a:xfrm>
          <a:prstGeom prst="rect">
            <a:avLst/>
          </a:prstGeom>
        </p:spPr>
      </p:pic>
      <p:sp>
        <p:nvSpPr>
          <p:cNvPr id="27" name="Text 20"/>
          <p:cNvSpPr/>
          <p:nvPr/>
        </p:nvSpPr>
        <p:spPr>
          <a:xfrm>
            <a:off x="1498044" y="6911935"/>
            <a:ext cx="3060502" cy="271105"/>
          </a:xfrm>
          <a:prstGeom prst="rect">
            <a:avLst/>
          </a:prstGeom>
          <a:noFill/>
          <a:ln/>
        </p:spPr>
        <p:txBody>
          <a:bodyPr wrap="none" lIns="0" tIns="0" rIns="0" bIns="0" rtlCol="0" anchor="t"/>
          <a:lstStyle/>
          <a:p>
            <a:pPr marL="0" indent="0" algn="l">
              <a:lnSpc>
                <a:spcPts val="2100"/>
              </a:lnSpc>
              <a:buNone/>
            </a:pPr>
            <a:r>
              <a:rPr lang="en-US" sz="1700" dirty="0">
                <a:solidFill>
                  <a:srgbClr val="3C3939"/>
                </a:solidFill>
                <a:latin typeface="Raleway" pitchFamily="34" charset="0"/>
                <a:ea typeface="Raleway" pitchFamily="34" charset="-122"/>
                <a:cs typeface="Raleway" pitchFamily="34" charset="-120"/>
              </a:rPr>
              <a:t>Enhanced Delivery Experience</a:t>
            </a:r>
            <a:endParaRPr lang="en-US" sz="1700" dirty="0"/>
          </a:p>
        </p:txBody>
      </p:sp>
      <p:sp>
        <p:nvSpPr>
          <p:cNvPr id="28" name="Text 21"/>
          <p:cNvSpPr/>
          <p:nvPr/>
        </p:nvSpPr>
        <p:spPr>
          <a:xfrm>
            <a:off x="1498044" y="7287101"/>
            <a:ext cx="12328565" cy="277654"/>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Focus on improving the delivery process to boost customer ratings and overall satisfaction with service.</a:t>
            </a:r>
            <a:endParaRPr lang="en-US" sz="1350" dirty="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909048"/>
            <a:ext cx="61658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Conclusion &amp; Learnings</a:t>
            </a:r>
            <a:endParaRPr lang="en-US" sz="4450" dirty="0"/>
          </a:p>
        </p:txBody>
      </p:sp>
      <p:sp>
        <p:nvSpPr>
          <p:cNvPr id="3" name="Text 1"/>
          <p:cNvSpPr/>
          <p:nvPr/>
        </p:nvSpPr>
        <p:spPr>
          <a:xfrm>
            <a:off x="793790" y="307145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project has been a valuable journey through the Amazon sales data, yielding significant insights and skill development.</a:t>
            </a:r>
            <a:endParaRPr lang="en-US" sz="1750" dirty="0"/>
          </a:p>
        </p:txBody>
      </p:sp>
      <p:sp>
        <p:nvSpPr>
          <p:cNvPr id="4" name="Shape 2"/>
          <p:cNvSpPr/>
          <p:nvPr/>
        </p:nvSpPr>
        <p:spPr>
          <a:xfrm>
            <a:off x="793790" y="3814286"/>
            <a:ext cx="113348" cy="113348"/>
          </a:xfrm>
          <a:prstGeom prst="roundRect">
            <a:avLst>
              <a:gd name="adj" fmla="val 403360"/>
            </a:avLst>
          </a:prstGeom>
          <a:solidFill>
            <a:srgbClr val="1B1B27"/>
          </a:solidFill>
          <a:ln/>
        </p:spPr>
        <p:txBody>
          <a:bodyPr/>
          <a:lstStyle/>
          <a:p>
            <a:endParaRPr lang="en-IN"/>
          </a:p>
        </p:txBody>
      </p:sp>
      <p:sp>
        <p:nvSpPr>
          <p:cNvPr id="5" name="Text 3"/>
          <p:cNvSpPr/>
          <p:nvPr/>
        </p:nvSpPr>
        <p:spPr>
          <a:xfrm>
            <a:off x="1133951" y="3689509"/>
            <a:ext cx="6039445"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Successfully completed an end-to-end e-commerce data analysis pipeline, from raw data to actionable recommendations.</a:t>
            </a:r>
            <a:endParaRPr lang="en-US" sz="1750" dirty="0"/>
          </a:p>
        </p:txBody>
      </p:sp>
      <p:sp>
        <p:nvSpPr>
          <p:cNvPr id="6" name="Shape 4"/>
          <p:cNvSpPr/>
          <p:nvPr/>
        </p:nvSpPr>
        <p:spPr>
          <a:xfrm>
            <a:off x="7456884" y="3814286"/>
            <a:ext cx="113348" cy="113348"/>
          </a:xfrm>
          <a:prstGeom prst="roundRect">
            <a:avLst>
              <a:gd name="adj" fmla="val 403360"/>
            </a:avLst>
          </a:prstGeom>
          <a:solidFill>
            <a:srgbClr val="1B1B27"/>
          </a:solidFill>
          <a:ln/>
        </p:spPr>
        <p:txBody>
          <a:bodyPr/>
          <a:lstStyle/>
          <a:p>
            <a:endParaRPr lang="en-IN"/>
          </a:p>
        </p:txBody>
      </p:sp>
      <p:sp>
        <p:nvSpPr>
          <p:cNvPr id="7" name="Text 5"/>
          <p:cNvSpPr/>
          <p:nvPr/>
        </p:nvSpPr>
        <p:spPr>
          <a:xfrm>
            <a:off x="7797046" y="3689509"/>
            <a:ext cx="6039564"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Gained hands-on experience and strengthened proficiency in key data tools including Python, MySQL, and Power BI.</a:t>
            </a:r>
            <a:endParaRPr lang="en-US" sz="1750" dirty="0"/>
          </a:p>
        </p:txBody>
      </p:sp>
      <p:sp>
        <p:nvSpPr>
          <p:cNvPr id="8" name="Shape 6"/>
          <p:cNvSpPr/>
          <p:nvPr/>
        </p:nvSpPr>
        <p:spPr>
          <a:xfrm>
            <a:off x="793790" y="5356622"/>
            <a:ext cx="113348" cy="113348"/>
          </a:xfrm>
          <a:prstGeom prst="roundRect">
            <a:avLst>
              <a:gd name="adj" fmla="val 403360"/>
            </a:avLst>
          </a:prstGeom>
          <a:solidFill>
            <a:srgbClr val="1B1B27"/>
          </a:solidFill>
          <a:ln/>
        </p:spPr>
        <p:txBody>
          <a:bodyPr/>
          <a:lstStyle/>
          <a:p>
            <a:endParaRPr lang="en-IN"/>
          </a:p>
        </p:txBody>
      </p:sp>
      <p:sp>
        <p:nvSpPr>
          <p:cNvPr id="9" name="Text 7"/>
          <p:cNvSpPr/>
          <p:nvPr/>
        </p:nvSpPr>
        <p:spPr>
          <a:xfrm>
            <a:off x="1133951" y="5231844"/>
            <a:ext cx="6039445"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Derived critical insights into customer behavior, sales trends, refund patterns, and overall satisfaction, highlighting areas for strategic intervention.</a:t>
            </a:r>
            <a:endParaRPr lang="en-US" sz="1750" dirty="0"/>
          </a:p>
        </p:txBody>
      </p:sp>
      <p:sp>
        <p:nvSpPr>
          <p:cNvPr id="10" name="Shape 8"/>
          <p:cNvSpPr/>
          <p:nvPr/>
        </p:nvSpPr>
        <p:spPr>
          <a:xfrm>
            <a:off x="7456884" y="5356622"/>
            <a:ext cx="113348" cy="113348"/>
          </a:xfrm>
          <a:prstGeom prst="roundRect">
            <a:avLst>
              <a:gd name="adj" fmla="val 403360"/>
            </a:avLst>
          </a:prstGeom>
          <a:solidFill>
            <a:srgbClr val="1B1B27"/>
          </a:solidFill>
          <a:ln/>
        </p:spPr>
        <p:txBody>
          <a:bodyPr/>
          <a:lstStyle/>
          <a:p>
            <a:endParaRPr lang="en-IN"/>
          </a:p>
        </p:txBody>
      </p:sp>
      <p:sp>
        <p:nvSpPr>
          <p:cNvPr id="11" name="Text 9"/>
          <p:cNvSpPr/>
          <p:nvPr/>
        </p:nvSpPr>
        <p:spPr>
          <a:xfrm>
            <a:off x="7797046" y="5231844"/>
            <a:ext cx="6039564"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Strengthened analytical, data visualization, and storytelling skills through the comprehensive presentation of complex findings.</a:t>
            </a:r>
            <a:endParaRPr lang="en-US" sz="1750"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1B1B27"/>
                </a:solidFill>
                <a:latin typeface="Raleway" pitchFamily="34" charset="0"/>
                <a:ea typeface="Raleway" pitchFamily="34" charset="-122"/>
                <a:cs typeface="Raleway" pitchFamily="34" charset="-120"/>
              </a:rPr>
              <a:t>Project Overview</a:t>
            </a:r>
            <a:endParaRPr lang="en-US" sz="4050" dirty="0"/>
          </a:p>
        </p:txBody>
      </p:sp>
      <p:sp>
        <p:nvSpPr>
          <p:cNvPr id="3" name="Text 1"/>
          <p:cNvSpPr/>
          <p:nvPr/>
        </p:nvSpPr>
        <p:spPr>
          <a:xfrm>
            <a:off x="721638" y="1726644"/>
            <a:ext cx="3093006" cy="386596"/>
          </a:xfrm>
          <a:prstGeom prst="rect">
            <a:avLst/>
          </a:prstGeom>
          <a:noFill/>
          <a:ln/>
        </p:spPr>
        <p:txBody>
          <a:bodyPr wrap="none" lIns="0" tIns="0" rIns="0" bIns="0" rtlCol="0" anchor="t"/>
          <a:lstStyle/>
          <a:p>
            <a:pPr marL="0" indent="0" algn="l">
              <a:lnSpc>
                <a:spcPts val="3000"/>
              </a:lnSpc>
              <a:buNone/>
            </a:pPr>
            <a:r>
              <a:rPr lang="en-US" sz="2400" dirty="0">
                <a:solidFill>
                  <a:srgbClr val="1B1B27"/>
                </a:solidFill>
                <a:latin typeface="Raleway" pitchFamily="34" charset="0"/>
                <a:ea typeface="Raleway" pitchFamily="34" charset="-122"/>
                <a:cs typeface="Raleway" pitchFamily="34" charset="-120"/>
              </a:rPr>
              <a:t>Strategic Focus</a:t>
            </a:r>
            <a:endParaRPr lang="en-US" sz="2400" dirty="0"/>
          </a:p>
        </p:txBody>
      </p:sp>
      <p:sp>
        <p:nvSpPr>
          <p:cNvPr id="4" name="Text 2"/>
          <p:cNvSpPr/>
          <p:nvPr/>
        </p:nvSpPr>
        <p:spPr>
          <a:xfrm>
            <a:off x="721638" y="2319338"/>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This comprehensive analytics initiative examines Amazon's synthetic sales ecosystem to uncover critical patterns in customer behavior, product performance trends, and revenue optimization opportunities.</a:t>
            </a:r>
            <a:endParaRPr lang="en-US" sz="1600" dirty="0"/>
          </a:p>
        </p:txBody>
      </p:sp>
      <p:sp>
        <p:nvSpPr>
          <p:cNvPr id="5" name="Text 3"/>
          <p:cNvSpPr/>
          <p:nvPr/>
        </p:nvSpPr>
        <p:spPr>
          <a:xfrm>
            <a:off x="721638" y="3494603"/>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By integrating advanced data processing techniques with interactive visualization, we transform complex transactional data into clear, strategic business recommendations.</a:t>
            </a:r>
            <a:endParaRPr lang="en-US" sz="1600" dirty="0"/>
          </a:p>
        </p:txBody>
      </p:sp>
      <p:pic>
        <p:nvPicPr>
          <p:cNvPr id="6"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1253" y="478631"/>
            <a:ext cx="3581162" cy="447675"/>
          </a:xfrm>
          <a:prstGeom prst="rect">
            <a:avLst/>
          </a:prstGeom>
          <a:noFill/>
          <a:ln/>
        </p:spPr>
        <p:txBody>
          <a:bodyPr wrap="none" lIns="0" tIns="0" rIns="0" bIns="0" rtlCol="0" anchor="t"/>
          <a:lstStyle/>
          <a:p>
            <a:pPr marL="0" indent="0" algn="l">
              <a:lnSpc>
                <a:spcPts val="3500"/>
              </a:lnSpc>
              <a:buNone/>
            </a:pPr>
            <a:r>
              <a:rPr lang="en-US" sz="2800" dirty="0">
                <a:solidFill>
                  <a:srgbClr val="1B1B27"/>
                </a:solidFill>
                <a:latin typeface="Raleway" pitchFamily="34" charset="0"/>
                <a:ea typeface="Raleway" pitchFamily="34" charset="-122"/>
                <a:cs typeface="Raleway" pitchFamily="34" charset="-120"/>
              </a:rPr>
              <a:t>Dataset Description</a:t>
            </a:r>
            <a:endParaRPr lang="en-US" sz="2800" dirty="0"/>
          </a:p>
        </p:txBody>
      </p:sp>
      <p:sp>
        <p:nvSpPr>
          <p:cNvPr id="3" name="Text 1"/>
          <p:cNvSpPr/>
          <p:nvPr/>
        </p:nvSpPr>
        <p:spPr>
          <a:xfrm>
            <a:off x="501253" y="1212771"/>
            <a:ext cx="13627894" cy="229076"/>
          </a:xfrm>
          <a:prstGeom prst="rect">
            <a:avLst/>
          </a:prstGeom>
          <a:noFill/>
          <a:ln/>
        </p:spPr>
        <p:txBody>
          <a:bodyPr wrap="non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The dataset used is synthetic, representing Amazon’s real-world e-commerce operations. It contains six interrelated tables connected via unique IDs (CustomerID, OrderID, ProductID).</a:t>
            </a:r>
            <a:endParaRPr lang="en-US" sz="1100" dirty="0"/>
          </a:p>
        </p:txBody>
      </p:sp>
      <p:pic>
        <p:nvPicPr>
          <p:cNvPr id="4" name="Image 0" descr="preencoded.png"/>
          <p:cNvPicPr>
            <a:picLocks noChangeAspect="1"/>
          </p:cNvPicPr>
          <p:nvPr/>
        </p:nvPicPr>
        <p:blipFill>
          <a:blip r:embed="rId3"/>
          <a:stretch>
            <a:fillRect/>
          </a:stretch>
        </p:blipFill>
        <p:spPr>
          <a:xfrm>
            <a:off x="501253" y="1602938"/>
            <a:ext cx="1439942" cy="1439942"/>
          </a:xfrm>
          <a:prstGeom prst="rect">
            <a:avLst/>
          </a:prstGeom>
        </p:spPr>
      </p:pic>
      <p:sp>
        <p:nvSpPr>
          <p:cNvPr id="5" name="Text 2"/>
          <p:cNvSpPr/>
          <p:nvPr/>
        </p:nvSpPr>
        <p:spPr>
          <a:xfrm>
            <a:off x="501253" y="3221831"/>
            <a:ext cx="1790581" cy="223838"/>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Customers</a:t>
            </a:r>
            <a:endParaRPr lang="en-US" sz="1400" dirty="0"/>
          </a:p>
        </p:txBody>
      </p:sp>
      <p:sp>
        <p:nvSpPr>
          <p:cNvPr id="6" name="Text 3"/>
          <p:cNvSpPr/>
          <p:nvPr/>
        </p:nvSpPr>
        <p:spPr>
          <a:xfrm>
            <a:off x="501253" y="3531513"/>
            <a:ext cx="3272671" cy="458153"/>
          </a:xfrm>
          <a:prstGeom prst="rect">
            <a:avLst/>
          </a:prstGeom>
          <a:noFill/>
          <a:ln/>
        </p:spPr>
        <p:txBody>
          <a:bodyPr wrap="squar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Details about individual customers including their contact information and demographics.</a:t>
            </a:r>
            <a:endParaRPr lang="en-US" sz="1100" dirty="0"/>
          </a:p>
        </p:txBody>
      </p:sp>
      <p:sp>
        <p:nvSpPr>
          <p:cNvPr id="7" name="Text 4"/>
          <p:cNvSpPr/>
          <p:nvPr/>
        </p:nvSpPr>
        <p:spPr>
          <a:xfrm>
            <a:off x="501253" y="4075509"/>
            <a:ext cx="3272671" cy="458153"/>
          </a:xfrm>
          <a:prstGeom prst="rect">
            <a:avLst/>
          </a:prstGeom>
          <a:noFill/>
          <a:ln/>
        </p:spPr>
        <p:txBody>
          <a:bodyPr wrap="square" lIns="0" tIns="0" rIns="0" bIns="0" rtlCol="0" anchor="t"/>
          <a:lstStyle/>
          <a:p>
            <a:pPr marL="0" indent="0" algn="l">
              <a:lnSpc>
                <a:spcPts val="1800"/>
              </a:lnSpc>
              <a:buNone/>
            </a:pPr>
            <a:r>
              <a:rPr lang="en-US" sz="1100" b="1" dirty="0">
                <a:solidFill>
                  <a:srgbClr val="3C3939"/>
                </a:solidFill>
                <a:latin typeface="Roboto" pitchFamily="34" charset="0"/>
                <a:ea typeface="Roboto" pitchFamily="34" charset="-122"/>
                <a:cs typeface="Roboto" pitchFamily="34" charset="-120"/>
              </a:rPr>
              <a:t>Key Columns:</a:t>
            </a:r>
            <a:r>
              <a:rPr lang="en-US" sz="1100" dirty="0">
                <a:solidFill>
                  <a:srgbClr val="3C3939"/>
                </a:solidFill>
                <a:latin typeface="Roboto" pitchFamily="34" charset="0"/>
                <a:ea typeface="Roboto" pitchFamily="34" charset="-122"/>
                <a:cs typeface="Roboto" pitchFamily="34" charset="-120"/>
              </a:rPr>
              <a:t> cid, cname, city, age, address, contact, email</a:t>
            </a:r>
            <a:endParaRPr lang="en-US" sz="1100" dirty="0"/>
          </a:p>
        </p:txBody>
      </p:sp>
      <p:pic>
        <p:nvPicPr>
          <p:cNvPr id="8" name="Image 1" descr="preencoded.png"/>
          <p:cNvPicPr>
            <a:picLocks noChangeAspect="1"/>
          </p:cNvPicPr>
          <p:nvPr/>
        </p:nvPicPr>
        <p:blipFill>
          <a:blip r:embed="rId4"/>
          <a:stretch>
            <a:fillRect/>
          </a:stretch>
        </p:blipFill>
        <p:spPr>
          <a:xfrm>
            <a:off x="3952875" y="1602938"/>
            <a:ext cx="1439942" cy="1439942"/>
          </a:xfrm>
          <a:prstGeom prst="rect">
            <a:avLst/>
          </a:prstGeom>
        </p:spPr>
      </p:pic>
      <p:sp>
        <p:nvSpPr>
          <p:cNvPr id="9" name="Text 5"/>
          <p:cNvSpPr/>
          <p:nvPr/>
        </p:nvSpPr>
        <p:spPr>
          <a:xfrm>
            <a:off x="3952875" y="3221831"/>
            <a:ext cx="1790581" cy="223838"/>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Orders</a:t>
            </a:r>
            <a:endParaRPr lang="en-US" sz="1400" dirty="0"/>
          </a:p>
        </p:txBody>
      </p:sp>
      <p:sp>
        <p:nvSpPr>
          <p:cNvPr id="10" name="Text 6"/>
          <p:cNvSpPr/>
          <p:nvPr/>
        </p:nvSpPr>
        <p:spPr>
          <a:xfrm>
            <a:off x="3952875" y="3531513"/>
            <a:ext cx="3272790" cy="458153"/>
          </a:xfrm>
          <a:prstGeom prst="rect">
            <a:avLst/>
          </a:prstGeom>
          <a:noFill/>
          <a:ln/>
        </p:spPr>
        <p:txBody>
          <a:bodyPr wrap="squar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Comprehensive information for each order placed, including dates and estimated delivery times.</a:t>
            </a:r>
            <a:endParaRPr lang="en-US" sz="1100" dirty="0"/>
          </a:p>
        </p:txBody>
      </p:sp>
      <p:sp>
        <p:nvSpPr>
          <p:cNvPr id="11" name="Text 7"/>
          <p:cNvSpPr/>
          <p:nvPr/>
        </p:nvSpPr>
        <p:spPr>
          <a:xfrm>
            <a:off x="3952875" y="4075509"/>
            <a:ext cx="3272790" cy="458153"/>
          </a:xfrm>
          <a:prstGeom prst="rect">
            <a:avLst/>
          </a:prstGeom>
          <a:noFill/>
          <a:ln/>
        </p:spPr>
        <p:txBody>
          <a:bodyPr wrap="square" lIns="0" tIns="0" rIns="0" bIns="0" rtlCol="0" anchor="t"/>
          <a:lstStyle/>
          <a:p>
            <a:pPr marL="0" indent="0" algn="l">
              <a:lnSpc>
                <a:spcPts val="1800"/>
              </a:lnSpc>
              <a:buNone/>
            </a:pPr>
            <a:r>
              <a:rPr lang="en-US" sz="1100" b="1" dirty="0">
                <a:solidFill>
                  <a:srgbClr val="3C3939"/>
                </a:solidFill>
                <a:latin typeface="Roboto" pitchFamily="34" charset="0"/>
                <a:ea typeface="Roboto" pitchFamily="34" charset="-122"/>
                <a:cs typeface="Roboto" pitchFamily="34" charset="-120"/>
              </a:rPr>
              <a:t>Key Columns:</a:t>
            </a:r>
            <a:r>
              <a:rPr lang="en-US" sz="1100" dirty="0">
                <a:solidFill>
                  <a:srgbClr val="3C3939"/>
                </a:solidFill>
                <a:latin typeface="Roboto" pitchFamily="34" charset="0"/>
                <a:ea typeface="Roboto" pitchFamily="34" charset="-122"/>
                <a:cs typeface="Roboto" pitchFamily="34" charset="-120"/>
              </a:rPr>
              <a:t> oid, cid, pid, order_date, order_time, ETA</a:t>
            </a:r>
            <a:endParaRPr lang="en-US" sz="1100" dirty="0"/>
          </a:p>
        </p:txBody>
      </p:sp>
      <p:pic>
        <p:nvPicPr>
          <p:cNvPr id="12" name="Image 2" descr="preencoded.png"/>
          <p:cNvPicPr>
            <a:picLocks noChangeAspect="1"/>
          </p:cNvPicPr>
          <p:nvPr/>
        </p:nvPicPr>
        <p:blipFill>
          <a:blip r:embed="rId5"/>
          <a:stretch>
            <a:fillRect/>
          </a:stretch>
        </p:blipFill>
        <p:spPr>
          <a:xfrm>
            <a:off x="7404616" y="1602938"/>
            <a:ext cx="1439942" cy="1439942"/>
          </a:xfrm>
          <a:prstGeom prst="rect">
            <a:avLst/>
          </a:prstGeom>
        </p:spPr>
      </p:pic>
      <p:sp>
        <p:nvSpPr>
          <p:cNvPr id="13" name="Text 8"/>
          <p:cNvSpPr/>
          <p:nvPr/>
        </p:nvSpPr>
        <p:spPr>
          <a:xfrm>
            <a:off x="7404616" y="3221831"/>
            <a:ext cx="1790581" cy="223838"/>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Products</a:t>
            </a:r>
            <a:endParaRPr lang="en-US" sz="1400" dirty="0"/>
          </a:p>
        </p:txBody>
      </p:sp>
      <p:sp>
        <p:nvSpPr>
          <p:cNvPr id="14" name="Text 9"/>
          <p:cNvSpPr/>
          <p:nvPr/>
        </p:nvSpPr>
        <p:spPr>
          <a:xfrm>
            <a:off x="7404616" y="3531513"/>
            <a:ext cx="3272790" cy="458153"/>
          </a:xfrm>
          <a:prstGeom prst="rect">
            <a:avLst/>
          </a:prstGeom>
          <a:noFill/>
          <a:ln/>
        </p:spPr>
        <p:txBody>
          <a:bodyPr wrap="squar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Detailed specifications and pricing for all items available in the e-commerce catalog.</a:t>
            </a:r>
            <a:endParaRPr lang="en-US" sz="1100" dirty="0"/>
          </a:p>
        </p:txBody>
      </p:sp>
      <p:sp>
        <p:nvSpPr>
          <p:cNvPr id="15" name="Text 10"/>
          <p:cNvSpPr/>
          <p:nvPr/>
        </p:nvSpPr>
        <p:spPr>
          <a:xfrm>
            <a:off x="7404616" y="4075509"/>
            <a:ext cx="3272790" cy="229076"/>
          </a:xfrm>
          <a:prstGeom prst="rect">
            <a:avLst/>
          </a:prstGeom>
          <a:noFill/>
          <a:ln/>
        </p:spPr>
        <p:txBody>
          <a:bodyPr wrap="none" lIns="0" tIns="0" rIns="0" bIns="0" rtlCol="0" anchor="t"/>
          <a:lstStyle/>
          <a:p>
            <a:pPr marL="0" indent="0" algn="l">
              <a:lnSpc>
                <a:spcPts val="1800"/>
              </a:lnSpc>
              <a:buNone/>
            </a:pPr>
            <a:r>
              <a:rPr lang="en-US" sz="1100" b="1" dirty="0">
                <a:solidFill>
                  <a:srgbClr val="3C3939"/>
                </a:solidFill>
                <a:latin typeface="Roboto" pitchFamily="34" charset="0"/>
                <a:ea typeface="Roboto" pitchFamily="34" charset="-122"/>
                <a:cs typeface="Roboto" pitchFamily="34" charset="-120"/>
              </a:rPr>
              <a:t>Key Columns:</a:t>
            </a:r>
            <a:r>
              <a:rPr lang="en-US" sz="1100" dirty="0">
                <a:solidFill>
                  <a:srgbClr val="3C3939"/>
                </a:solidFill>
                <a:latin typeface="Roboto" pitchFamily="34" charset="0"/>
                <a:ea typeface="Roboto" pitchFamily="34" charset="-122"/>
                <a:cs typeface="Roboto" pitchFamily="34" charset="-120"/>
              </a:rPr>
              <a:t> pid, pname, price, desc</a:t>
            </a:r>
            <a:endParaRPr lang="en-US" sz="1100" dirty="0"/>
          </a:p>
        </p:txBody>
      </p:sp>
      <p:pic>
        <p:nvPicPr>
          <p:cNvPr id="16" name="Image 3" descr="preencoded.png"/>
          <p:cNvPicPr>
            <a:picLocks noChangeAspect="1"/>
          </p:cNvPicPr>
          <p:nvPr/>
        </p:nvPicPr>
        <p:blipFill>
          <a:blip r:embed="rId6"/>
          <a:stretch>
            <a:fillRect/>
          </a:stretch>
        </p:blipFill>
        <p:spPr>
          <a:xfrm>
            <a:off x="10856357" y="1602938"/>
            <a:ext cx="1439942" cy="1439942"/>
          </a:xfrm>
          <a:prstGeom prst="rect">
            <a:avLst/>
          </a:prstGeom>
        </p:spPr>
      </p:pic>
      <p:sp>
        <p:nvSpPr>
          <p:cNvPr id="17" name="Text 11"/>
          <p:cNvSpPr/>
          <p:nvPr/>
        </p:nvSpPr>
        <p:spPr>
          <a:xfrm>
            <a:off x="10856357" y="3221831"/>
            <a:ext cx="1790581" cy="223838"/>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Transactions</a:t>
            </a:r>
            <a:endParaRPr lang="en-US" sz="1400" dirty="0"/>
          </a:p>
        </p:txBody>
      </p:sp>
      <p:sp>
        <p:nvSpPr>
          <p:cNvPr id="18" name="Text 12"/>
          <p:cNvSpPr/>
          <p:nvPr/>
        </p:nvSpPr>
        <p:spPr>
          <a:xfrm>
            <a:off x="10856357" y="3531513"/>
            <a:ext cx="3272790" cy="458153"/>
          </a:xfrm>
          <a:prstGeom prst="rect">
            <a:avLst/>
          </a:prstGeom>
          <a:noFill/>
          <a:ln/>
        </p:spPr>
        <p:txBody>
          <a:bodyPr wrap="squar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Records of all payment activities linked to specific orders, including payment methods.</a:t>
            </a:r>
            <a:endParaRPr lang="en-US" sz="1100" dirty="0"/>
          </a:p>
        </p:txBody>
      </p:sp>
      <p:sp>
        <p:nvSpPr>
          <p:cNvPr id="19" name="Text 13"/>
          <p:cNvSpPr/>
          <p:nvPr/>
        </p:nvSpPr>
        <p:spPr>
          <a:xfrm>
            <a:off x="10856357" y="4075509"/>
            <a:ext cx="3272790" cy="229076"/>
          </a:xfrm>
          <a:prstGeom prst="rect">
            <a:avLst/>
          </a:prstGeom>
          <a:noFill/>
          <a:ln/>
        </p:spPr>
        <p:txBody>
          <a:bodyPr wrap="none" lIns="0" tIns="0" rIns="0" bIns="0" rtlCol="0" anchor="t"/>
          <a:lstStyle/>
          <a:p>
            <a:pPr marL="0" indent="0" algn="l">
              <a:lnSpc>
                <a:spcPts val="1800"/>
              </a:lnSpc>
              <a:buNone/>
            </a:pPr>
            <a:r>
              <a:rPr lang="en-US" sz="1100" b="1" dirty="0">
                <a:solidFill>
                  <a:srgbClr val="3C3939"/>
                </a:solidFill>
                <a:latin typeface="Roboto" pitchFamily="34" charset="0"/>
                <a:ea typeface="Roboto" pitchFamily="34" charset="-122"/>
                <a:cs typeface="Roboto" pitchFamily="34" charset="-120"/>
              </a:rPr>
              <a:t>Key Columns:</a:t>
            </a:r>
            <a:r>
              <a:rPr lang="en-US" sz="1100" dirty="0">
                <a:solidFill>
                  <a:srgbClr val="3C3939"/>
                </a:solidFill>
                <a:latin typeface="Roboto" pitchFamily="34" charset="0"/>
                <a:ea typeface="Roboto" pitchFamily="34" charset="-122"/>
                <a:cs typeface="Roboto" pitchFamily="34" charset="-120"/>
              </a:rPr>
              <a:t> oid, payment_mode</a:t>
            </a:r>
            <a:endParaRPr lang="en-US" sz="1100" dirty="0"/>
          </a:p>
        </p:txBody>
      </p:sp>
      <p:pic>
        <p:nvPicPr>
          <p:cNvPr id="20" name="Image 4" descr="preencoded.png"/>
          <p:cNvPicPr>
            <a:picLocks noChangeAspect="1"/>
          </p:cNvPicPr>
          <p:nvPr/>
        </p:nvPicPr>
        <p:blipFill>
          <a:blip r:embed="rId7"/>
          <a:stretch>
            <a:fillRect/>
          </a:stretch>
        </p:blipFill>
        <p:spPr>
          <a:xfrm>
            <a:off x="501253" y="4820126"/>
            <a:ext cx="1439942" cy="1439942"/>
          </a:xfrm>
          <a:prstGeom prst="rect">
            <a:avLst/>
          </a:prstGeom>
        </p:spPr>
      </p:pic>
      <p:sp>
        <p:nvSpPr>
          <p:cNvPr id="21" name="Text 14"/>
          <p:cNvSpPr/>
          <p:nvPr/>
        </p:nvSpPr>
        <p:spPr>
          <a:xfrm>
            <a:off x="501253" y="6439019"/>
            <a:ext cx="1790581" cy="223838"/>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Feedback</a:t>
            </a:r>
            <a:endParaRPr lang="en-US" sz="1400" dirty="0"/>
          </a:p>
        </p:txBody>
      </p:sp>
      <p:sp>
        <p:nvSpPr>
          <p:cNvPr id="22" name="Text 15"/>
          <p:cNvSpPr/>
          <p:nvPr/>
        </p:nvSpPr>
        <p:spPr>
          <a:xfrm>
            <a:off x="501253" y="6748701"/>
            <a:ext cx="3272671" cy="458153"/>
          </a:xfrm>
          <a:prstGeom prst="rect">
            <a:avLst/>
          </a:prstGeom>
          <a:noFill/>
          <a:ln/>
        </p:spPr>
        <p:txBody>
          <a:bodyPr wrap="squar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Customer-submitted ratings and comments regarding product quality and delivery service.</a:t>
            </a:r>
            <a:endParaRPr lang="en-US" sz="1100" dirty="0"/>
          </a:p>
        </p:txBody>
      </p:sp>
      <p:sp>
        <p:nvSpPr>
          <p:cNvPr id="23" name="Text 16"/>
          <p:cNvSpPr/>
          <p:nvPr/>
        </p:nvSpPr>
        <p:spPr>
          <a:xfrm>
            <a:off x="501253" y="7292697"/>
            <a:ext cx="3272671" cy="229076"/>
          </a:xfrm>
          <a:prstGeom prst="rect">
            <a:avLst/>
          </a:prstGeom>
          <a:noFill/>
          <a:ln/>
        </p:spPr>
        <p:txBody>
          <a:bodyPr wrap="none" lIns="0" tIns="0" rIns="0" bIns="0" rtlCol="0" anchor="t"/>
          <a:lstStyle/>
          <a:p>
            <a:pPr marL="0" indent="0" algn="l">
              <a:lnSpc>
                <a:spcPts val="1800"/>
              </a:lnSpc>
              <a:buNone/>
            </a:pPr>
            <a:r>
              <a:rPr lang="en-US" sz="1100" b="1" dirty="0">
                <a:solidFill>
                  <a:srgbClr val="3C3939"/>
                </a:solidFill>
                <a:latin typeface="Roboto" pitchFamily="34" charset="0"/>
                <a:ea typeface="Roboto" pitchFamily="34" charset="-122"/>
                <a:cs typeface="Roboto" pitchFamily="34" charset="-120"/>
              </a:rPr>
              <a:t>Key Columns:</a:t>
            </a:r>
            <a:r>
              <a:rPr lang="en-US" sz="1100" dirty="0">
                <a:solidFill>
                  <a:srgbClr val="3C3939"/>
                </a:solidFill>
                <a:latin typeface="Roboto" pitchFamily="34" charset="0"/>
                <a:ea typeface="Roboto" pitchFamily="34" charset="-122"/>
                <a:cs typeface="Roboto" pitchFamily="34" charset="-120"/>
              </a:rPr>
              <a:t> oid, prod_rating, delivery_rating</a:t>
            </a:r>
            <a:endParaRPr lang="en-US" sz="1100" dirty="0"/>
          </a:p>
        </p:txBody>
      </p:sp>
      <p:pic>
        <p:nvPicPr>
          <p:cNvPr id="24" name="Image 5" descr="preencoded.png"/>
          <p:cNvPicPr>
            <a:picLocks noChangeAspect="1"/>
          </p:cNvPicPr>
          <p:nvPr/>
        </p:nvPicPr>
        <p:blipFill>
          <a:blip r:embed="rId8"/>
          <a:stretch>
            <a:fillRect/>
          </a:stretch>
        </p:blipFill>
        <p:spPr>
          <a:xfrm>
            <a:off x="3952875" y="4820126"/>
            <a:ext cx="1439942" cy="1439942"/>
          </a:xfrm>
          <a:prstGeom prst="rect">
            <a:avLst/>
          </a:prstGeom>
        </p:spPr>
      </p:pic>
      <p:sp>
        <p:nvSpPr>
          <p:cNvPr id="25" name="Text 17"/>
          <p:cNvSpPr/>
          <p:nvPr/>
        </p:nvSpPr>
        <p:spPr>
          <a:xfrm>
            <a:off x="3952875" y="6439019"/>
            <a:ext cx="1790581" cy="223838"/>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Refund</a:t>
            </a:r>
            <a:endParaRPr lang="en-US" sz="1400" dirty="0"/>
          </a:p>
        </p:txBody>
      </p:sp>
      <p:sp>
        <p:nvSpPr>
          <p:cNvPr id="26" name="Text 18"/>
          <p:cNvSpPr/>
          <p:nvPr/>
        </p:nvSpPr>
        <p:spPr>
          <a:xfrm>
            <a:off x="3952875" y="6748701"/>
            <a:ext cx="3272790" cy="458153"/>
          </a:xfrm>
          <a:prstGeom prst="rect">
            <a:avLst/>
          </a:prstGeom>
          <a:noFill/>
          <a:ln/>
        </p:spPr>
        <p:txBody>
          <a:bodyPr wrap="squar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Information pertaining to product returns and exchanges, including reasons and dates.</a:t>
            </a:r>
            <a:endParaRPr lang="en-US" sz="1100" dirty="0"/>
          </a:p>
        </p:txBody>
      </p:sp>
      <p:sp>
        <p:nvSpPr>
          <p:cNvPr id="27" name="Text 19"/>
          <p:cNvSpPr/>
          <p:nvPr/>
        </p:nvSpPr>
        <p:spPr>
          <a:xfrm>
            <a:off x="3952875" y="7292697"/>
            <a:ext cx="3272790" cy="458153"/>
          </a:xfrm>
          <a:prstGeom prst="rect">
            <a:avLst/>
          </a:prstGeom>
          <a:noFill/>
          <a:ln/>
        </p:spPr>
        <p:txBody>
          <a:bodyPr wrap="square" lIns="0" tIns="0" rIns="0" bIns="0" rtlCol="0" anchor="t"/>
          <a:lstStyle/>
          <a:p>
            <a:pPr marL="0" indent="0" algn="l">
              <a:lnSpc>
                <a:spcPts val="1800"/>
              </a:lnSpc>
              <a:buNone/>
            </a:pPr>
            <a:r>
              <a:rPr lang="en-US" sz="1100" b="1" dirty="0">
                <a:solidFill>
                  <a:srgbClr val="3C3939"/>
                </a:solidFill>
                <a:latin typeface="Roboto" pitchFamily="34" charset="0"/>
                <a:ea typeface="Roboto" pitchFamily="34" charset="-122"/>
                <a:cs typeface="Roboto" pitchFamily="34" charset="-120"/>
              </a:rPr>
              <a:t>Key Columns:</a:t>
            </a:r>
            <a:r>
              <a:rPr lang="en-US" sz="1100" dirty="0">
                <a:solidFill>
                  <a:srgbClr val="3C3939"/>
                </a:solidFill>
                <a:latin typeface="Roboto" pitchFamily="34" charset="0"/>
                <a:ea typeface="Roboto" pitchFamily="34" charset="-122"/>
                <a:cs typeface="Roboto" pitchFamily="34" charset="-120"/>
              </a:rPr>
              <a:t> orderid, Return_Type, Reason, return_date</a:t>
            </a:r>
            <a:endParaRPr lang="en-US" sz="110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11229"/>
          </a:xfrm>
          <a:prstGeom prst="rect">
            <a:avLst/>
          </a:prstGeom>
        </p:spPr>
      </p:pic>
      <p:sp>
        <p:nvSpPr>
          <p:cNvPr id="3" name="Text 0"/>
          <p:cNvSpPr/>
          <p:nvPr/>
        </p:nvSpPr>
        <p:spPr>
          <a:xfrm>
            <a:off x="619125" y="2698194"/>
            <a:ext cx="4826198" cy="552807"/>
          </a:xfrm>
          <a:prstGeom prst="rect">
            <a:avLst/>
          </a:prstGeom>
          <a:noFill/>
          <a:ln/>
        </p:spPr>
        <p:txBody>
          <a:bodyPr wrap="none" lIns="0" tIns="0" rIns="0" bIns="0" rtlCol="0" anchor="t"/>
          <a:lstStyle/>
          <a:p>
            <a:pPr marL="0" indent="0" algn="l">
              <a:lnSpc>
                <a:spcPts val="4350"/>
              </a:lnSpc>
              <a:buNone/>
            </a:pPr>
            <a:r>
              <a:rPr lang="en-US" sz="3450" dirty="0">
                <a:solidFill>
                  <a:srgbClr val="1B1B27"/>
                </a:solidFill>
                <a:latin typeface="Raleway" pitchFamily="34" charset="0"/>
                <a:ea typeface="Raleway" pitchFamily="34" charset="-122"/>
                <a:cs typeface="Raleway" pitchFamily="34" charset="-120"/>
              </a:rPr>
              <a:t>Dataset &amp; Methodology</a:t>
            </a:r>
            <a:endParaRPr lang="en-US" sz="3450" dirty="0"/>
          </a:p>
        </p:txBody>
      </p:sp>
      <p:sp>
        <p:nvSpPr>
          <p:cNvPr id="4" name="Shape 1"/>
          <p:cNvSpPr/>
          <p:nvPr/>
        </p:nvSpPr>
        <p:spPr>
          <a:xfrm>
            <a:off x="619125" y="3516273"/>
            <a:ext cx="6607612" cy="2024777"/>
          </a:xfrm>
          <a:prstGeom prst="roundRect">
            <a:avLst>
              <a:gd name="adj" fmla="val 3670"/>
            </a:avLst>
          </a:prstGeom>
          <a:solidFill>
            <a:srgbClr val="E1E1EA"/>
          </a:solidFill>
          <a:ln w="7620">
            <a:solidFill>
              <a:srgbClr val="C7C7D0"/>
            </a:solidFill>
            <a:prstDash val="solid"/>
          </a:ln>
        </p:spPr>
        <p:txBody>
          <a:bodyPr/>
          <a:lstStyle/>
          <a:p>
            <a:endParaRPr lang="en-IN"/>
          </a:p>
        </p:txBody>
      </p:sp>
      <p:sp>
        <p:nvSpPr>
          <p:cNvPr id="5" name="Shape 2"/>
          <p:cNvSpPr/>
          <p:nvPr/>
        </p:nvSpPr>
        <p:spPr>
          <a:xfrm>
            <a:off x="803553" y="3700701"/>
            <a:ext cx="530662" cy="530662"/>
          </a:xfrm>
          <a:prstGeom prst="roundRect">
            <a:avLst>
              <a:gd name="adj" fmla="val 17229584"/>
            </a:avLst>
          </a:prstGeom>
          <a:solidFill>
            <a:srgbClr val="1B1B27"/>
          </a:solidFill>
          <a:ln/>
        </p:spPr>
        <p:txBody>
          <a:bodyPr/>
          <a:lstStyle/>
          <a:p>
            <a:endParaRPr lang="en-IN"/>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523" y="3846671"/>
            <a:ext cx="238720" cy="238720"/>
          </a:xfrm>
          <a:prstGeom prst="rect">
            <a:avLst/>
          </a:prstGeom>
        </p:spPr>
      </p:pic>
      <p:sp>
        <p:nvSpPr>
          <p:cNvPr id="7" name="Text 3"/>
          <p:cNvSpPr/>
          <p:nvPr/>
        </p:nvSpPr>
        <p:spPr>
          <a:xfrm>
            <a:off x="803553" y="4408170"/>
            <a:ext cx="2448997" cy="276344"/>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Comprehensive Dataset</a:t>
            </a:r>
            <a:endParaRPr lang="en-US" sz="1700" dirty="0"/>
          </a:p>
        </p:txBody>
      </p:sp>
      <p:sp>
        <p:nvSpPr>
          <p:cNvPr id="8" name="Text 4"/>
          <p:cNvSpPr/>
          <p:nvPr/>
        </p:nvSpPr>
        <p:spPr>
          <a:xfrm>
            <a:off x="803553" y="4790599"/>
            <a:ext cx="6238756" cy="566023"/>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Multi-dimensional data including customers, orders, products, transactions, refunds, and feedback ratings</a:t>
            </a:r>
            <a:endParaRPr lang="en-US" sz="1350" dirty="0"/>
          </a:p>
        </p:txBody>
      </p:sp>
      <p:sp>
        <p:nvSpPr>
          <p:cNvPr id="9" name="Shape 5"/>
          <p:cNvSpPr/>
          <p:nvPr/>
        </p:nvSpPr>
        <p:spPr>
          <a:xfrm>
            <a:off x="7403544" y="3516273"/>
            <a:ext cx="6607731" cy="2024777"/>
          </a:xfrm>
          <a:prstGeom prst="roundRect">
            <a:avLst>
              <a:gd name="adj" fmla="val 3670"/>
            </a:avLst>
          </a:prstGeom>
          <a:solidFill>
            <a:srgbClr val="E1E1EA"/>
          </a:solidFill>
          <a:ln w="7620">
            <a:solidFill>
              <a:srgbClr val="C7C7D0"/>
            </a:solidFill>
            <a:prstDash val="solid"/>
          </a:ln>
        </p:spPr>
        <p:txBody>
          <a:bodyPr/>
          <a:lstStyle/>
          <a:p>
            <a:endParaRPr lang="en-IN"/>
          </a:p>
        </p:txBody>
      </p:sp>
      <p:sp>
        <p:nvSpPr>
          <p:cNvPr id="10" name="Shape 6"/>
          <p:cNvSpPr/>
          <p:nvPr/>
        </p:nvSpPr>
        <p:spPr>
          <a:xfrm>
            <a:off x="7587972" y="3700701"/>
            <a:ext cx="530662" cy="530662"/>
          </a:xfrm>
          <a:prstGeom prst="roundRect">
            <a:avLst>
              <a:gd name="adj" fmla="val 17229584"/>
            </a:avLst>
          </a:prstGeom>
          <a:solidFill>
            <a:srgbClr val="1B1B27"/>
          </a:solidFill>
          <a:ln/>
        </p:spPr>
        <p:txBody>
          <a:bodyPr/>
          <a:lstStyle/>
          <a:p>
            <a:endParaRPr lang="en-IN"/>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3943" y="3846671"/>
            <a:ext cx="238720" cy="238720"/>
          </a:xfrm>
          <a:prstGeom prst="rect">
            <a:avLst/>
          </a:prstGeom>
        </p:spPr>
      </p:pic>
      <p:sp>
        <p:nvSpPr>
          <p:cNvPr id="12" name="Text 7"/>
          <p:cNvSpPr/>
          <p:nvPr/>
        </p:nvSpPr>
        <p:spPr>
          <a:xfrm>
            <a:off x="7587972" y="4408170"/>
            <a:ext cx="2211229" cy="276344"/>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Data Cleaning</a:t>
            </a:r>
            <a:endParaRPr lang="en-US" sz="1700" dirty="0"/>
          </a:p>
        </p:txBody>
      </p:sp>
      <p:sp>
        <p:nvSpPr>
          <p:cNvPr id="13" name="Text 8"/>
          <p:cNvSpPr/>
          <p:nvPr/>
        </p:nvSpPr>
        <p:spPr>
          <a:xfrm>
            <a:off x="7587972" y="4790599"/>
            <a:ext cx="6238875" cy="566023"/>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Python-based preprocessing to ensure data quality, consistency, and analytical readiness</a:t>
            </a:r>
            <a:endParaRPr lang="en-US" sz="1350" dirty="0"/>
          </a:p>
        </p:txBody>
      </p:sp>
      <p:sp>
        <p:nvSpPr>
          <p:cNvPr id="14" name="Shape 9"/>
          <p:cNvSpPr/>
          <p:nvPr/>
        </p:nvSpPr>
        <p:spPr>
          <a:xfrm>
            <a:off x="619125" y="5717858"/>
            <a:ext cx="6607612" cy="2024777"/>
          </a:xfrm>
          <a:prstGeom prst="roundRect">
            <a:avLst>
              <a:gd name="adj" fmla="val 3670"/>
            </a:avLst>
          </a:prstGeom>
          <a:solidFill>
            <a:srgbClr val="E1E1EA"/>
          </a:solidFill>
          <a:ln w="7620">
            <a:solidFill>
              <a:srgbClr val="C7C7D0"/>
            </a:solidFill>
            <a:prstDash val="solid"/>
          </a:ln>
        </p:spPr>
        <p:txBody>
          <a:bodyPr/>
          <a:lstStyle/>
          <a:p>
            <a:endParaRPr lang="en-IN"/>
          </a:p>
        </p:txBody>
      </p:sp>
      <p:sp>
        <p:nvSpPr>
          <p:cNvPr id="15" name="Shape 10"/>
          <p:cNvSpPr/>
          <p:nvPr/>
        </p:nvSpPr>
        <p:spPr>
          <a:xfrm>
            <a:off x="803553" y="5902285"/>
            <a:ext cx="530662" cy="530662"/>
          </a:xfrm>
          <a:prstGeom prst="roundRect">
            <a:avLst>
              <a:gd name="adj" fmla="val 17229584"/>
            </a:avLst>
          </a:prstGeom>
          <a:solidFill>
            <a:srgbClr val="1B1B27"/>
          </a:solidFill>
          <a:ln/>
        </p:spPr>
        <p:txBody>
          <a:bodyPr/>
          <a:lstStyle/>
          <a:p>
            <a:endParaRPr lang="en-IN"/>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523" y="6048256"/>
            <a:ext cx="238720" cy="238720"/>
          </a:xfrm>
          <a:prstGeom prst="rect">
            <a:avLst/>
          </a:prstGeom>
        </p:spPr>
      </p:pic>
      <p:sp>
        <p:nvSpPr>
          <p:cNvPr id="17" name="Text 11"/>
          <p:cNvSpPr/>
          <p:nvPr/>
        </p:nvSpPr>
        <p:spPr>
          <a:xfrm>
            <a:off x="803553" y="6609755"/>
            <a:ext cx="2211229" cy="276344"/>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SQL Analysis</a:t>
            </a:r>
            <a:endParaRPr lang="en-US" sz="1700" dirty="0"/>
          </a:p>
        </p:txBody>
      </p:sp>
      <p:sp>
        <p:nvSpPr>
          <p:cNvPr id="18" name="Text 12"/>
          <p:cNvSpPr/>
          <p:nvPr/>
        </p:nvSpPr>
        <p:spPr>
          <a:xfrm>
            <a:off x="803553" y="6992183"/>
            <a:ext cx="6238756" cy="283012"/>
          </a:xfrm>
          <a:prstGeom prst="rect">
            <a:avLst/>
          </a:prstGeom>
          <a:noFill/>
          <a:ln/>
        </p:spPr>
        <p:txBody>
          <a:bodyPr wrap="non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MySQL queries extracting key metrics, patterns, and customer behavior insights</a:t>
            </a:r>
            <a:endParaRPr lang="en-US" sz="1350" dirty="0"/>
          </a:p>
        </p:txBody>
      </p:sp>
      <p:sp>
        <p:nvSpPr>
          <p:cNvPr id="19" name="Shape 13"/>
          <p:cNvSpPr/>
          <p:nvPr/>
        </p:nvSpPr>
        <p:spPr>
          <a:xfrm>
            <a:off x="7403544" y="5717858"/>
            <a:ext cx="6607731" cy="2024777"/>
          </a:xfrm>
          <a:prstGeom prst="roundRect">
            <a:avLst>
              <a:gd name="adj" fmla="val 3670"/>
            </a:avLst>
          </a:prstGeom>
          <a:solidFill>
            <a:srgbClr val="E1E1EA"/>
          </a:solidFill>
          <a:ln w="7620">
            <a:solidFill>
              <a:srgbClr val="C7C7D0"/>
            </a:solidFill>
            <a:prstDash val="solid"/>
          </a:ln>
        </p:spPr>
        <p:txBody>
          <a:bodyPr/>
          <a:lstStyle/>
          <a:p>
            <a:endParaRPr lang="en-IN"/>
          </a:p>
        </p:txBody>
      </p:sp>
      <p:sp>
        <p:nvSpPr>
          <p:cNvPr id="20" name="Shape 14"/>
          <p:cNvSpPr/>
          <p:nvPr/>
        </p:nvSpPr>
        <p:spPr>
          <a:xfrm>
            <a:off x="7587972" y="5902285"/>
            <a:ext cx="530662" cy="530662"/>
          </a:xfrm>
          <a:prstGeom prst="roundRect">
            <a:avLst>
              <a:gd name="adj" fmla="val 17229584"/>
            </a:avLst>
          </a:prstGeom>
          <a:solidFill>
            <a:srgbClr val="1B1B27"/>
          </a:solidFill>
          <a:ln/>
        </p:spPr>
        <p:txBody>
          <a:bodyPr/>
          <a:lstStyle/>
          <a:p>
            <a:endParaRPr lang="en-IN"/>
          </a:p>
        </p:txBody>
      </p:sp>
      <p:pic>
        <p:nvPicPr>
          <p:cNvPr id="2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33943" y="6048256"/>
            <a:ext cx="238720" cy="238720"/>
          </a:xfrm>
          <a:prstGeom prst="rect">
            <a:avLst/>
          </a:prstGeom>
        </p:spPr>
      </p:pic>
      <p:sp>
        <p:nvSpPr>
          <p:cNvPr id="22" name="Text 15"/>
          <p:cNvSpPr/>
          <p:nvPr/>
        </p:nvSpPr>
        <p:spPr>
          <a:xfrm>
            <a:off x="7587972" y="6609755"/>
            <a:ext cx="2211229" cy="276344"/>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Power BI Dashboards</a:t>
            </a:r>
            <a:endParaRPr lang="en-US" sz="1700" dirty="0"/>
          </a:p>
        </p:txBody>
      </p:sp>
      <p:sp>
        <p:nvSpPr>
          <p:cNvPr id="23" name="Text 16"/>
          <p:cNvSpPr/>
          <p:nvPr/>
        </p:nvSpPr>
        <p:spPr>
          <a:xfrm>
            <a:off x="7587972" y="6992183"/>
            <a:ext cx="6238875" cy="566023"/>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Interactive visualizations converting complex data into intuitive business intelligence</a:t>
            </a:r>
            <a:endParaRPr lang="en-US" sz="135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8535" y="948690"/>
            <a:ext cx="4704040" cy="587931"/>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Raleway" pitchFamily="34" charset="0"/>
                <a:ea typeface="Raleway" pitchFamily="34" charset="-122"/>
                <a:cs typeface="Raleway" pitchFamily="34" charset="-120"/>
              </a:rPr>
              <a:t>Problem Statement &amp; Key Insights from Data</a:t>
            </a:r>
            <a:endParaRPr lang="en-US" sz="3700" dirty="0"/>
          </a:p>
        </p:txBody>
      </p:sp>
      <p:sp>
        <p:nvSpPr>
          <p:cNvPr id="3" name="Text 1"/>
          <p:cNvSpPr/>
          <p:nvPr/>
        </p:nvSpPr>
        <p:spPr>
          <a:xfrm>
            <a:off x="658535" y="1912858"/>
            <a:ext cx="13313331" cy="300990"/>
          </a:xfrm>
          <a:prstGeom prst="rect">
            <a:avLst/>
          </a:prstGeom>
          <a:noFill/>
          <a:ln/>
        </p:spPr>
        <p:txBody>
          <a:bodyPr wrap="non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Analyzing key pain points and areas for improvement identified from the Amazon sales data.</a:t>
            </a:r>
            <a:endParaRPr lang="en-US" sz="1450" dirty="0"/>
          </a:p>
        </p:txBody>
      </p:sp>
      <p:sp>
        <p:nvSpPr>
          <p:cNvPr id="4" name="Shape 2"/>
          <p:cNvSpPr/>
          <p:nvPr/>
        </p:nvSpPr>
        <p:spPr>
          <a:xfrm>
            <a:off x="658535" y="2425422"/>
            <a:ext cx="4312325" cy="2333625"/>
          </a:xfrm>
          <a:prstGeom prst="roundRect">
            <a:avLst>
              <a:gd name="adj" fmla="val 4702"/>
            </a:avLst>
          </a:prstGeom>
          <a:solidFill>
            <a:srgbClr val="FFFFFF">
              <a:alpha val="95000"/>
            </a:srgbClr>
          </a:solidFill>
          <a:ln w="22860">
            <a:solidFill>
              <a:srgbClr val="C7C7D0"/>
            </a:solidFill>
            <a:prstDash val="solid"/>
          </a:ln>
        </p:spPr>
        <p:txBody>
          <a:bodyPr/>
          <a:lstStyle/>
          <a:p>
            <a:endParaRPr lang="en-IN"/>
          </a:p>
        </p:txBody>
      </p:sp>
      <p:sp>
        <p:nvSpPr>
          <p:cNvPr id="5" name="Shape 3"/>
          <p:cNvSpPr/>
          <p:nvPr/>
        </p:nvSpPr>
        <p:spPr>
          <a:xfrm>
            <a:off x="635675" y="2425422"/>
            <a:ext cx="91440" cy="2333625"/>
          </a:xfrm>
          <a:prstGeom prst="roundRect">
            <a:avLst>
              <a:gd name="adj" fmla="val 86427"/>
            </a:avLst>
          </a:prstGeom>
          <a:solidFill>
            <a:srgbClr val="1B1B27"/>
          </a:solidFill>
          <a:ln/>
        </p:spPr>
        <p:txBody>
          <a:bodyPr/>
          <a:lstStyle/>
          <a:p>
            <a:endParaRPr lang="en-IN"/>
          </a:p>
        </p:txBody>
      </p:sp>
      <p:sp>
        <p:nvSpPr>
          <p:cNvPr id="6" name="Text 4"/>
          <p:cNvSpPr/>
          <p:nvPr/>
        </p:nvSpPr>
        <p:spPr>
          <a:xfrm>
            <a:off x="938093" y="2636401"/>
            <a:ext cx="2410063" cy="293846"/>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Customer Loyalty Gap</a:t>
            </a:r>
            <a:endParaRPr lang="en-US" sz="1850" dirty="0"/>
          </a:p>
        </p:txBody>
      </p:sp>
      <p:sp>
        <p:nvSpPr>
          <p:cNvPr id="7" name="Text 5"/>
          <p:cNvSpPr/>
          <p:nvPr/>
        </p:nvSpPr>
        <p:spPr>
          <a:xfrm>
            <a:off x="938093" y="3043118"/>
            <a:ext cx="3821787" cy="1504950"/>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Delhi, Pune, and Kolkata have the highest customer numbers, yet repeat purchase rates are consistently low. This indicates a significant opportunity to boost customer loyalty.</a:t>
            </a:r>
            <a:endParaRPr lang="en-US" sz="1450" dirty="0"/>
          </a:p>
        </p:txBody>
      </p:sp>
      <p:sp>
        <p:nvSpPr>
          <p:cNvPr id="8" name="Shape 6"/>
          <p:cNvSpPr/>
          <p:nvPr/>
        </p:nvSpPr>
        <p:spPr>
          <a:xfrm>
            <a:off x="5158978" y="2425422"/>
            <a:ext cx="4312325" cy="2333625"/>
          </a:xfrm>
          <a:prstGeom prst="roundRect">
            <a:avLst>
              <a:gd name="adj" fmla="val 4702"/>
            </a:avLst>
          </a:prstGeom>
          <a:solidFill>
            <a:srgbClr val="FFFFFF">
              <a:alpha val="95000"/>
            </a:srgbClr>
          </a:solidFill>
          <a:ln w="22860">
            <a:solidFill>
              <a:srgbClr val="C7C7D0"/>
            </a:solidFill>
            <a:prstDash val="solid"/>
          </a:ln>
        </p:spPr>
        <p:txBody>
          <a:bodyPr/>
          <a:lstStyle/>
          <a:p>
            <a:endParaRPr lang="en-IN"/>
          </a:p>
        </p:txBody>
      </p:sp>
      <p:sp>
        <p:nvSpPr>
          <p:cNvPr id="9" name="Shape 7"/>
          <p:cNvSpPr/>
          <p:nvPr/>
        </p:nvSpPr>
        <p:spPr>
          <a:xfrm>
            <a:off x="5136118" y="2425422"/>
            <a:ext cx="91440" cy="2333625"/>
          </a:xfrm>
          <a:prstGeom prst="roundRect">
            <a:avLst>
              <a:gd name="adj" fmla="val 86427"/>
            </a:avLst>
          </a:prstGeom>
          <a:solidFill>
            <a:srgbClr val="1B1B27"/>
          </a:solidFill>
          <a:ln/>
        </p:spPr>
        <p:txBody>
          <a:bodyPr/>
          <a:lstStyle/>
          <a:p>
            <a:endParaRPr lang="en-IN"/>
          </a:p>
        </p:txBody>
      </p:sp>
      <p:sp>
        <p:nvSpPr>
          <p:cNvPr id="10" name="Text 8"/>
          <p:cNvSpPr/>
          <p:nvPr/>
        </p:nvSpPr>
        <p:spPr>
          <a:xfrm>
            <a:off x="5438537" y="2636401"/>
            <a:ext cx="3701296" cy="293846"/>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Problematic Product Performance</a:t>
            </a:r>
            <a:endParaRPr lang="en-US" sz="1850" dirty="0"/>
          </a:p>
        </p:txBody>
      </p:sp>
      <p:sp>
        <p:nvSpPr>
          <p:cNvPr id="11" name="Text 9"/>
          <p:cNvSpPr/>
          <p:nvPr/>
        </p:nvSpPr>
        <p:spPr>
          <a:xfrm>
            <a:off x="5438537" y="3043118"/>
            <a:ext cx="3821787" cy="1504950"/>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While "Mi Power Bank Air" is a top seller, "Relme Power Bank" (40%) and "Sukam Mixer Grinder" (37.5%) suffer from exceptionally high refund rates, signaling potential product quality or description discrepancies.</a:t>
            </a:r>
            <a:endParaRPr lang="en-US" sz="1450" dirty="0"/>
          </a:p>
        </p:txBody>
      </p:sp>
      <p:sp>
        <p:nvSpPr>
          <p:cNvPr id="12" name="Shape 10"/>
          <p:cNvSpPr/>
          <p:nvPr/>
        </p:nvSpPr>
        <p:spPr>
          <a:xfrm>
            <a:off x="9659422" y="2425422"/>
            <a:ext cx="4312325" cy="2333625"/>
          </a:xfrm>
          <a:prstGeom prst="roundRect">
            <a:avLst>
              <a:gd name="adj" fmla="val 4702"/>
            </a:avLst>
          </a:prstGeom>
          <a:solidFill>
            <a:srgbClr val="FFFFFF">
              <a:alpha val="95000"/>
            </a:srgbClr>
          </a:solidFill>
          <a:ln w="22860">
            <a:solidFill>
              <a:srgbClr val="C7C7D0"/>
            </a:solidFill>
            <a:prstDash val="solid"/>
          </a:ln>
        </p:spPr>
        <p:txBody>
          <a:bodyPr/>
          <a:lstStyle/>
          <a:p>
            <a:endParaRPr lang="en-IN"/>
          </a:p>
        </p:txBody>
      </p:sp>
      <p:sp>
        <p:nvSpPr>
          <p:cNvPr id="13" name="Shape 11"/>
          <p:cNvSpPr/>
          <p:nvPr/>
        </p:nvSpPr>
        <p:spPr>
          <a:xfrm>
            <a:off x="9636562" y="2425422"/>
            <a:ext cx="91440" cy="2333625"/>
          </a:xfrm>
          <a:prstGeom prst="roundRect">
            <a:avLst>
              <a:gd name="adj" fmla="val 86427"/>
            </a:avLst>
          </a:prstGeom>
          <a:solidFill>
            <a:srgbClr val="1B1B27"/>
          </a:solidFill>
          <a:ln/>
        </p:spPr>
        <p:txBody>
          <a:bodyPr/>
          <a:lstStyle/>
          <a:p>
            <a:endParaRPr lang="en-IN"/>
          </a:p>
        </p:txBody>
      </p:sp>
      <p:sp>
        <p:nvSpPr>
          <p:cNvPr id="14" name="Text 12"/>
          <p:cNvSpPr/>
          <p:nvPr/>
        </p:nvSpPr>
        <p:spPr>
          <a:xfrm>
            <a:off x="9938980" y="2636401"/>
            <a:ext cx="3153608" cy="293846"/>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Regional Payment Disparities</a:t>
            </a:r>
            <a:endParaRPr lang="en-US" sz="1850" dirty="0"/>
          </a:p>
        </p:txBody>
      </p:sp>
      <p:sp>
        <p:nvSpPr>
          <p:cNvPr id="15" name="Text 13"/>
          <p:cNvSpPr/>
          <p:nvPr/>
        </p:nvSpPr>
        <p:spPr>
          <a:xfrm>
            <a:off x="9938980" y="3043118"/>
            <a:ext cx="3821787" cy="1504950"/>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Credit Card (31.26%) and UPI (30.86%) are leading payment methods, but city-specific preferences, like UPI's heightened popularity in Delhi and Mumbai, demand localized payment strategies.</a:t>
            </a:r>
            <a:endParaRPr lang="en-US" sz="1450" dirty="0"/>
          </a:p>
        </p:txBody>
      </p:sp>
      <p:sp>
        <p:nvSpPr>
          <p:cNvPr id="16" name="Shape 14"/>
          <p:cNvSpPr/>
          <p:nvPr/>
        </p:nvSpPr>
        <p:spPr>
          <a:xfrm>
            <a:off x="658535" y="4947166"/>
            <a:ext cx="4312325" cy="2333625"/>
          </a:xfrm>
          <a:prstGeom prst="roundRect">
            <a:avLst>
              <a:gd name="adj" fmla="val 4702"/>
            </a:avLst>
          </a:prstGeom>
          <a:solidFill>
            <a:srgbClr val="FFFFFF">
              <a:alpha val="95000"/>
            </a:srgbClr>
          </a:solidFill>
          <a:ln w="22860">
            <a:solidFill>
              <a:srgbClr val="C7C7D0"/>
            </a:solidFill>
            <a:prstDash val="solid"/>
          </a:ln>
        </p:spPr>
        <p:txBody>
          <a:bodyPr/>
          <a:lstStyle/>
          <a:p>
            <a:endParaRPr lang="en-IN"/>
          </a:p>
        </p:txBody>
      </p:sp>
      <p:sp>
        <p:nvSpPr>
          <p:cNvPr id="17" name="Shape 15"/>
          <p:cNvSpPr/>
          <p:nvPr/>
        </p:nvSpPr>
        <p:spPr>
          <a:xfrm>
            <a:off x="635675" y="4947166"/>
            <a:ext cx="91440" cy="2333625"/>
          </a:xfrm>
          <a:prstGeom prst="roundRect">
            <a:avLst>
              <a:gd name="adj" fmla="val 86427"/>
            </a:avLst>
          </a:prstGeom>
          <a:solidFill>
            <a:srgbClr val="1B1B27"/>
          </a:solidFill>
          <a:ln/>
        </p:spPr>
        <p:txBody>
          <a:bodyPr/>
          <a:lstStyle/>
          <a:p>
            <a:endParaRPr lang="en-IN"/>
          </a:p>
        </p:txBody>
      </p:sp>
      <p:sp>
        <p:nvSpPr>
          <p:cNvPr id="18" name="Text 16"/>
          <p:cNvSpPr/>
          <p:nvPr/>
        </p:nvSpPr>
        <p:spPr>
          <a:xfrm>
            <a:off x="938093" y="5158145"/>
            <a:ext cx="3752136" cy="293846"/>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Elevated Return &amp; Exchange Rates</a:t>
            </a:r>
            <a:endParaRPr lang="en-US" sz="1850" dirty="0"/>
          </a:p>
        </p:txBody>
      </p:sp>
      <p:sp>
        <p:nvSpPr>
          <p:cNvPr id="19" name="Text 17"/>
          <p:cNvSpPr/>
          <p:nvPr/>
        </p:nvSpPr>
        <p:spPr>
          <a:xfrm>
            <a:off x="938093" y="5564862"/>
            <a:ext cx="3821787" cy="1504950"/>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Noida leads with a 59.14% refund rate, and Delhi with a 56.52% exchange rate. These figures strongly suggest underlying issues with product quality or the delivery process in these key regions.</a:t>
            </a:r>
            <a:endParaRPr lang="en-US" sz="1450" dirty="0"/>
          </a:p>
        </p:txBody>
      </p:sp>
      <p:sp>
        <p:nvSpPr>
          <p:cNvPr id="20" name="Shape 18"/>
          <p:cNvSpPr/>
          <p:nvPr/>
        </p:nvSpPr>
        <p:spPr>
          <a:xfrm>
            <a:off x="5158978" y="4947166"/>
            <a:ext cx="4312325" cy="2333625"/>
          </a:xfrm>
          <a:prstGeom prst="roundRect">
            <a:avLst>
              <a:gd name="adj" fmla="val 4702"/>
            </a:avLst>
          </a:prstGeom>
          <a:solidFill>
            <a:srgbClr val="FFFFFF">
              <a:alpha val="95000"/>
            </a:srgbClr>
          </a:solidFill>
          <a:ln w="22860">
            <a:solidFill>
              <a:srgbClr val="C7C7D0"/>
            </a:solidFill>
            <a:prstDash val="solid"/>
          </a:ln>
        </p:spPr>
        <p:txBody>
          <a:bodyPr/>
          <a:lstStyle/>
          <a:p>
            <a:endParaRPr lang="en-IN"/>
          </a:p>
        </p:txBody>
      </p:sp>
      <p:sp>
        <p:nvSpPr>
          <p:cNvPr id="21" name="Shape 19"/>
          <p:cNvSpPr/>
          <p:nvPr/>
        </p:nvSpPr>
        <p:spPr>
          <a:xfrm>
            <a:off x="5136118" y="4947166"/>
            <a:ext cx="91440" cy="2333625"/>
          </a:xfrm>
          <a:prstGeom prst="roundRect">
            <a:avLst>
              <a:gd name="adj" fmla="val 86427"/>
            </a:avLst>
          </a:prstGeom>
          <a:solidFill>
            <a:srgbClr val="1B1B27"/>
          </a:solidFill>
          <a:ln/>
        </p:spPr>
        <p:txBody>
          <a:bodyPr/>
          <a:lstStyle/>
          <a:p>
            <a:endParaRPr lang="en-IN"/>
          </a:p>
        </p:txBody>
      </p:sp>
      <p:sp>
        <p:nvSpPr>
          <p:cNvPr id="22" name="Text 20"/>
          <p:cNvSpPr/>
          <p:nvPr/>
        </p:nvSpPr>
        <p:spPr>
          <a:xfrm>
            <a:off x="5438537" y="5158145"/>
            <a:ext cx="3133368" cy="293846"/>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Moderate Satisfaction Levels</a:t>
            </a:r>
            <a:endParaRPr lang="en-US" sz="1850" dirty="0"/>
          </a:p>
        </p:txBody>
      </p:sp>
      <p:sp>
        <p:nvSpPr>
          <p:cNvPr id="23" name="Text 21"/>
          <p:cNvSpPr/>
          <p:nvPr/>
        </p:nvSpPr>
        <p:spPr>
          <a:xfrm>
            <a:off x="5438537" y="5564862"/>
            <a:ext cx="3821787" cy="1504950"/>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Average product ratings of 2.99 and delivery ratings of 3.00 point to overall moderate customer satisfaction. There's a clear need for targeted initiatives to enhance both product and service experience.</a:t>
            </a:r>
            <a:endParaRPr lang="en-US" sz="1450"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0194" y="472083"/>
            <a:ext cx="4287441" cy="535900"/>
          </a:xfrm>
          <a:prstGeom prst="rect">
            <a:avLst/>
          </a:prstGeom>
          <a:noFill/>
          <a:ln/>
        </p:spPr>
        <p:txBody>
          <a:bodyPr wrap="none" lIns="0" tIns="0" rIns="0" bIns="0" rtlCol="0" anchor="t"/>
          <a:lstStyle/>
          <a:p>
            <a:pPr marL="0" indent="0" algn="l">
              <a:lnSpc>
                <a:spcPts val="4200"/>
              </a:lnSpc>
              <a:buNone/>
            </a:pPr>
            <a:r>
              <a:rPr lang="en-US" sz="3350" dirty="0">
                <a:solidFill>
                  <a:srgbClr val="1B1B27"/>
                </a:solidFill>
                <a:latin typeface="Raleway" pitchFamily="34" charset="0"/>
                <a:ea typeface="Raleway" pitchFamily="34" charset="-122"/>
                <a:cs typeface="Raleway" pitchFamily="34" charset="-120"/>
              </a:rPr>
              <a:t>Project Objectives</a:t>
            </a:r>
            <a:endParaRPr lang="en-US" sz="3350" dirty="0"/>
          </a:p>
        </p:txBody>
      </p:sp>
      <p:sp>
        <p:nvSpPr>
          <p:cNvPr id="3" name="Text 1"/>
          <p:cNvSpPr/>
          <p:nvPr/>
        </p:nvSpPr>
        <p:spPr>
          <a:xfrm>
            <a:off x="600194" y="1350883"/>
            <a:ext cx="13430012" cy="274320"/>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Our primary goals are to extract actionable insights from the Amazon sales data and translate them into strategic recommendations.</a:t>
            </a:r>
            <a:endParaRPr lang="en-US" sz="1350" dirty="0"/>
          </a:p>
        </p:txBody>
      </p:sp>
      <p:sp>
        <p:nvSpPr>
          <p:cNvPr id="4" name="Shape 2"/>
          <p:cNvSpPr/>
          <p:nvPr/>
        </p:nvSpPr>
        <p:spPr>
          <a:xfrm>
            <a:off x="600194" y="1818084"/>
            <a:ext cx="385763" cy="385763"/>
          </a:xfrm>
          <a:prstGeom prst="roundRect">
            <a:avLst>
              <a:gd name="adj" fmla="val 18672"/>
            </a:avLst>
          </a:prstGeom>
          <a:solidFill>
            <a:srgbClr val="E1E1EA"/>
          </a:solidFill>
          <a:ln w="7620">
            <a:solidFill>
              <a:srgbClr val="C7C7D0"/>
            </a:solidFill>
            <a:prstDash val="solid"/>
          </a:ln>
        </p:spPr>
        <p:txBody>
          <a:bodyPr/>
          <a:lstStyle/>
          <a:p>
            <a:endParaRPr lang="en-IN"/>
          </a:p>
        </p:txBody>
      </p:sp>
      <p:sp>
        <p:nvSpPr>
          <p:cNvPr id="5" name="Text 3"/>
          <p:cNvSpPr/>
          <p:nvPr/>
        </p:nvSpPr>
        <p:spPr>
          <a:xfrm>
            <a:off x="664488" y="1850231"/>
            <a:ext cx="257175" cy="321469"/>
          </a:xfrm>
          <a:prstGeom prst="rect">
            <a:avLst/>
          </a:prstGeom>
          <a:noFill/>
          <a:ln/>
        </p:spPr>
        <p:txBody>
          <a:bodyPr wrap="none" lIns="0" tIns="0" rIns="0" bIns="0" rtlCol="0" anchor="t"/>
          <a:lstStyle/>
          <a:p>
            <a:pPr marL="0" indent="0" algn="ctr">
              <a:lnSpc>
                <a:spcPts val="2000"/>
              </a:lnSpc>
              <a:buNone/>
            </a:pPr>
            <a:r>
              <a:rPr lang="en-US" sz="2000" dirty="0">
                <a:solidFill>
                  <a:srgbClr val="3C3939"/>
                </a:solidFill>
                <a:latin typeface="Raleway" pitchFamily="34" charset="0"/>
                <a:ea typeface="Raleway" pitchFamily="34" charset="-122"/>
                <a:cs typeface="Raleway" pitchFamily="34" charset="-120"/>
              </a:rPr>
              <a:t>1</a:t>
            </a:r>
            <a:endParaRPr lang="en-US" sz="2000" dirty="0"/>
          </a:p>
        </p:txBody>
      </p:sp>
      <p:sp>
        <p:nvSpPr>
          <p:cNvPr id="6" name="Text 4"/>
          <p:cNvSpPr/>
          <p:nvPr/>
        </p:nvSpPr>
        <p:spPr>
          <a:xfrm>
            <a:off x="1157407" y="1877020"/>
            <a:ext cx="2744986" cy="268010"/>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Customer Behavior Analysis</a:t>
            </a:r>
            <a:endParaRPr lang="en-US" sz="1650" dirty="0"/>
          </a:p>
        </p:txBody>
      </p:sp>
      <p:sp>
        <p:nvSpPr>
          <p:cNvPr id="7" name="Text 5"/>
          <p:cNvSpPr/>
          <p:nvPr/>
        </p:nvSpPr>
        <p:spPr>
          <a:xfrm>
            <a:off x="1157407" y="2247900"/>
            <a:ext cx="12872799" cy="274320"/>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Analyze customer purchase behavior to identify top-performing cities and demographic segments.</a:t>
            </a:r>
            <a:endParaRPr lang="en-US" sz="1350" dirty="0"/>
          </a:p>
        </p:txBody>
      </p:sp>
      <p:sp>
        <p:nvSpPr>
          <p:cNvPr id="8" name="Shape 6"/>
          <p:cNvSpPr/>
          <p:nvPr/>
        </p:nvSpPr>
        <p:spPr>
          <a:xfrm>
            <a:off x="600194" y="2865120"/>
            <a:ext cx="385763" cy="385763"/>
          </a:xfrm>
          <a:prstGeom prst="roundRect">
            <a:avLst>
              <a:gd name="adj" fmla="val 18672"/>
            </a:avLst>
          </a:prstGeom>
          <a:solidFill>
            <a:srgbClr val="E1E1EA"/>
          </a:solidFill>
          <a:ln w="7620">
            <a:solidFill>
              <a:srgbClr val="C7C7D0"/>
            </a:solidFill>
            <a:prstDash val="solid"/>
          </a:ln>
        </p:spPr>
        <p:txBody>
          <a:bodyPr/>
          <a:lstStyle/>
          <a:p>
            <a:endParaRPr lang="en-IN"/>
          </a:p>
        </p:txBody>
      </p:sp>
      <p:sp>
        <p:nvSpPr>
          <p:cNvPr id="9" name="Text 7"/>
          <p:cNvSpPr/>
          <p:nvPr/>
        </p:nvSpPr>
        <p:spPr>
          <a:xfrm>
            <a:off x="664488" y="2897267"/>
            <a:ext cx="257175" cy="321469"/>
          </a:xfrm>
          <a:prstGeom prst="rect">
            <a:avLst/>
          </a:prstGeom>
          <a:noFill/>
          <a:ln/>
        </p:spPr>
        <p:txBody>
          <a:bodyPr wrap="none" lIns="0" tIns="0" rIns="0" bIns="0" rtlCol="0" anchor="t"/>
          <a:lstStyle/>
          <a:p>
            <a:pPr marL="0" indent="0" algn="ctr">
              <a:lnSpc>
                <a:spcPts val="2000"/>
              </a:lnSpc>
              <a:buNone/>
            </a:pPr>
            <a:r>
              <a:rPr lang="en-US" sz="2000" dirty="0">
                <a:solidFill>
                  <a:srgbClr val="3C3939"/>
                </a:solidFill>
                <a:latin typeface="Raleway" pitchFamily="34" charset="0"/>
                <a:ea typeface="Raleway" pitchFamily="34" charset="-122"/>
                <a:cs typeface="Raleway" pitchFamily="34" charset="-120"/>
              </a:rPr>
              <a:t>2</a:t>
            </a:r>
            <a:endParaRPr lang="en-US" sz="2000" dirty="0"/>
          </a:p>
        </p:txBody>
      </p:sp>
      <p:sp>
        <p:nvSpPr>
          <p:cNvPr id="10" name="Text 8"/>
          <p:cNvSpPr/>
          <p:nvPr/>
        </p:nvSpPr>
        <p:spPr>
          <a:xfrm>
            <a:off x="1157407" y="2924056"/>
            <a:ext cx="2759273" cy="268010"/>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Sales Performance Tracking</a:t>
            </a:r>
            <a:endParaRPr lang="en-US" sz="1650" dirty="0"/>
          </a:p>
        </p:txBody>
      </p:sp>
      <p:sp>
        <p:nvSpPr>
          <p:cNvPr id="11" name="Text 9"/>
          <p:cNvSpPr/>
          <p:nvPr/>
        </p:nvSpPr>
        <p:spPr>
          <a:xfrm>
            <a:off x="1157407" y="3294936"/>
            <a:ext cx="12872799" cy="274320"/>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Measure key sales metrics such as order trends, total revenue, and average order value (AOV) over time.</a:t>
            </a:r>
            <a:endParaRPr lang="en-US" sz="1350" dirty="0"/>
          </a:p>
        </p:txBody>
      </p:sp>
      <p:sp>
        <p:nvSpPr>
          <p:cNvPr id="12" name="Shape 10"/>
          <p:cNvSpPr/>
          <p:nvPr/>
        </p:nvSpPr>
        <p:spPr>
          <a:xfrm>
            <a:off x="600194" y="3912156"/>
            <a:ext cx="385763" cy="385763"/>
          </a:xfrm>
          <a:prstGeom prst="roundRect">
            <a:avLst>
              <a:gd name="adj" fmla="val 18672"/>
            </a:avLst>
          </a:prstGeom>
          <a:solidFill>
            <a:srgbClr val="E1E1EA"/>
          </a:solidFill>
          <a:ln w="7620">
            <a:solidFill>
              <a:srgbClr val="C7C7D0"/>
            </a:solidFill>
            <a:prstDash val="solid"/>
          </a:ln>
        </p:spPr>
        <p:txBody>
          <a:bodyPr/>
          <a:lstStyle/>
          <a:p>
            <a:endParaRPr lang="en-IN"/>
          </a:p>
        </p:txBody>
      </p:sp>
      <p:sp>
        <p:nvSpPr>
          <p:cNvPr id="13" name="Text 11"/>
          <p:cNvSpPr/>
          <p:nvPr/>
        </p:nvSpPr>
        <p:spPr>
          <a:xfrm>
            <a:off x="664488" y="3944303"/>
            <a:ext cx="257175" cy="321469"/>
          </a:xfrm>
          <a:prstGeom prst="rect">
            <a:avLst/>
          </a:prstGeom>
          <a:noFill/>
          <a:ln/>
        </p:spPr>
        <p:txBody>
          <a:bodyPr wrap="none" lIns="0" tIns="0" rIns="0" bIns="0" rtlCol="0" anchor="t"/>
          <a:lstStyle/>
          <a:p>
            <a:pPr marL="0" indent="0" algn="ctr">
              <a:lnSpc>
                <a:spcPts val="2000"/>
              </a:lnSpc>
              <a:buNone/>
            </a:pPr>
            <a:r>
              <a:rPr lang="en-US" sz="2000" dirty="0">
                <a:solidFill>
                  <a:srgbClr val="3C3939"/>
                </a:solidFill>
                <a:latin typeface="Raleway" pitchFamily="34" charset="0"/>
                <a:ea typeface="Raleway" pitchFamily="34" charset="-122"/>
                <a:cs typeface="Raleway" pitchFamily="34" charset="-120"/>
              </a:rPr>
              <a:t>3</a:t>
            </a:r>
            <a:endParaRPr lang="en-US" sz="2000" dirty="0"/>
          </a:p>
        </p:txBody>
      </p:sp>
      <p:sp>
        <p:nvSpPr>
          <p:cNvPr id="14" name="Text 12"/>
          <p:cNvSpPr/>
          <p:nvPr/>
        </p:nvSpPr>
        <p:spPr>
          <a:xfrm>
            <a:off x="1157407" y="3971092"/>
            <a:ext cx="3202305" cy="268010"/>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Product Performance Evaluation</a:t>
            </a:r>
            <a:endParaRPr lang="en-US" sz="1650" dirty="0"/>
          </a:p>
        </p:txBody>
      </p:sp>
      <p:sp>
        <p:nvSpPr>
          <p:cNvPr id="15" name="Text 13"/>
          <p:cNvSpPr/>
          <p:nvPr/>
        </p:nvSpPr>
        <p:spPr>
          <a:xfrm>
            <a:off x="1157407" y="4341971"/>
            <a:ext cx="12872799" cy="274320"/>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Identify products experiencing high refund and exchange rates to pinpoint quality issues or misleading descriptions.</a:t>
            </a:r>
            <a:endParaRPr lang="en-US" sz="1350" dirty="0"/>
          </a:p>
        </p:txBody>
      </p:sp>
      <p:sp>
        <p:nvSpPr>
          <p:cNvPr id="16" name="Shape 14"/>
          <p:cNvSpPr/>
          <p:nvPr/>
        </p:nvSpPr>
        <p:spPr>
          <a:xfrm>
            <a:off x="600194" y="4959191"/>
            <a:ext cx="385763" cy="385763"/>
          </a:xfrm>
          <a:prstGeom prst="roundRect">
            <a:avLst>
              <a:gd name="adj" fmla="val 18672"/>
            </a:avLst>
          </a:prstGeom>
          <a:solidFill>
            <a:srgbClr val="E1E1EA"/>
          </a:solidFill>
          <a:ln w="7620">
            <a:solidFill>
              <a:srgbClr val="C7C7D0"/>
            </a:solidFill>
            <a:prstDash val="solid"/>
          </a:ln>
        </p:spPr>
        <p:txBody>
          <a:bodyPr/>
          <a:lstStyle/>
          <a:p>
            <a:endParaRPr lang="en-IN"/>
          </a:p>
        </p:txBody>
      </p:sp>
      <p:sp>
        <p:nvSpPr>
          <p:cNvPr id="17" name="Text 15"/>
          <p:cNvSpPr/>
          <p:nvPr/>
        </p:nvSpPr>
        <p:spPr>
          <a:xfrm>
            <a:off x="664488" y="4991338"/>
            <a:ext cx="257175" cy="321469"/>
          </a:xfrm>
          <a:prstGeom prst="rect">
            <a:avLst/>
          </a:prstGeom>
          <a:noFill/>
          <a:ln/>
        </p:spPr>
        <p:txBody>
          <a:bodyPr wrap="none" lIns="0" tIns="0" rIns="0" bIns="0" rtlCol="0" anchor="t"/>
          <a:lstStyle/>
          <a:p>
            <a:pPr marL="0" indent="0" algn="ctr">
              <a:lnSpc>
                <a:spcPts val="2000"/>
              </a:lnSpc>
              <a:buNone/>
            </a:pPr>
            <a:r>
              <a:rPr lang="en-US" sz="2000" dirty="0">
                <a:solidFill>
                  <a:srgbClr val="3C3939"/>
                </a:solidFill>
                <a:latin typeface="Raleway" pitchFamily="34" charset="0"/>
                <a:ea typeface="Raleway" pitchFamily="34" charset="-122"/>
                <a:cs typeface="Raleway" pitchFamily="34" charset="-120"/>
              </a:rPr>
              <a:t>4</a:t>
            </a:r>
            <a:endParaRPr lang="en-US" sz="2000" dirty="0"/>
          </a:p>
        </p:txBody>
      </p:sp>
      <p:sp>
        <p:nvSpPr>
          <p:cNvPr id="18" name="Text 16"/>
          <p:cNvSpPr/>
          <p:nvPr/>
        </p:nvSpPr>
        <p:spPr>
          <a:xfrm>
            <a:off x="1157407" y="5018127"/>
            <a:ext cx="2517815" cy="268010"/>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Payment Method Insights</a:t>
            </a:r>
            <a:endParaRPr lang="en-US" sz="1650" dirty="0"/>
          </a:p>
        </p:txBody>
      </p:sp>
      <p:sp>
        <p:nvSpPr>
          <p:cNvPr id="19" name="Text 17"/>
          <p:cNvSpPr/>
          <p:nvPr/>
        </p:nvSpPr>
        <p:spPr>
          <a:xfrm>
            <a:off x="1157407" y="5389007"/>
            <a:ext cx="12872799" cy="274320"/>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Study payment mode preferences across different cities to optimize payment gateway strategies.</a:t>
            </a:r>
            <a:endParaRPr lang="en-US" sz="1350" dirty="0"/>
          </a:p>
        </p:txBody>
      </p:sp>
      <p:sp>
        <p:nvSpPr>
          <p:cNvPr id="20" name="Shape 18"/>
          <p:cNvSpPr/>
          <p:nvPr/>
        </p:nvSpPr>
        <p:spPr>
          <a:xfrm>
            <a:off x="600194" y="6006227"/>
            <a:ext cx="385763" cy="385763"/>
          </a:xfrm>
          <a:prstGeom prst="roundRect">
            <a:avLst>
              <a:gd name="adj" fmla="val 18672"/>
            </a:avLst>
          </a:prstGeom>
          <a:solidFill>
            <a:srgbClr val="E1E1EA"/>
          </a:solidFill>
          <a:ln w="7620">
            <a:solidFill>
              <a:srgbClr val="C7C7D0"/>
            </a:solidFill>
            <a:prstDash val="solid"/>
          </a:ln>
        </p:spPr>
        <p:txBody>
          <a:bodyPr/>
          <a:lstStyle/>
          <a:p>
            <a:endParaRPr lang="en-IN"/>
          </a:p>
        </p:txBody>
      </p:sp>
      <p:sp>
        <p:nvSpPr>
          <p:cNvPr id="21" name="Text 19"/>
          <p:cNvSpPr/>
          <p:nvPr/>
        </p:nvSpPr>
        <p:spPr>
          <a:xfrm>
            <a:off x="664488" y="6038374"/>
            <a:ext cx="257175" cy="321469"/>
          </a:xfrm>
          <a:prstGeom prst="rect">
            <a:avLst/>
          </a:prstGeom>
          <a:noFill/>
          <a:ln/>
        </p:spPr>
        <p:txBody>
          <a:bodyPr wrap="none" lIns="0" tIns="0" rIns="0" bIns="0" rtlCol="0" anchor="t"/>
          <a:lstStyle/>
          <a:p>
            <a:pPr marL="0" indent="0" algn="ctr">
              <a:lnSpc>
                <a:spcPts val="2000"/>
              </a:lnSpc>
              <a:buNone/>
            </a:pPr>
            <a:r>
              <a:rPr lang="en-US" sz="2000" dirty="0">
                <a:solidFill>
                  <a:srgbClr val="3C3939"/>
                </a:solidFill>
                <a:latin typeface="Raleway" pitchFamily="34" charset="0"/>
                <a:ea typeface="Raleway" pitchFamily="34" charset="-122"/>
                <a:cs typeface="Raleway" pitchFamily="34" charset="-120"/>
              </a:rPr>
              <a:t>5</a:t>
            </a:r>
            <a:endParaRPr lang="en-US" sz="2000" dirty="0"/>
          </a:p>
        </p:txBody>
      </p:sp>
      <p:sp>
        <p:nvSpPr>
          <p:cNvPr id="22" name="Text 20"/>
          <p:cNvSpPr/>
          <p:nvPr/>
        </p:nvSpPr>
        <p:spPr>
          <a:xfrm>
            <a:off x="1157407" y="6065163"/>
            <a:ext cx="3416379" cy="268010"/>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Customer Satisfaction Assessment</a:t>
            </a:r>
            <a:endParaRPr lang="en-US" sz="1650" dirty="0"/>
          </a:p>
        </p:txBody>
      </p:sp>
      <p:sp>
        <p:nvSpPr>
          <p:cNvPr id="23" name="Text 21"/>
          <p:cNvSpPr/>
          <p:nvPr/>
        </p:nvSpPr>
        <p:spPr>
          <a:xfrm>
            <a:off x="1157407" y="6436043"/>
            <a:ext cx="12872799" cy="274320"/>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Evaluate product and delivery ratings to quantify overall customer satisfaction and identify areas for service improvement.</a:t>
            </a:r>
            <a:endParaRPr lang="en-US" sz="1350" dirty="0"/>
          </a:p>
        </p:txBody>
      </p:sp>
      <p:sp>
        <p:nvSpPr>
          <p:cNvPr id="24" name="Shape 22"/>
          <p:cNvSpPr/>
          <p:nvPr/>
        </p:nvSpPr>
        <p:spPr>
          <a:xfrm>
            <a:off x="600194" y="7053263"/>
            <a:ext cx="385763" cy="385763"/>
          </a:xfrm>
          <a:prstGeom prst="roundRect">
            <a:avLst>
              <a:gd name="adj" fmla="val 18672"/>
            </a:avLst>
          </a:prstGeom>
          <a:solidFill>
            <a:srgbClr val="E1E1EA"/>
          </a:solidFill>
          <a:ln w="7620">
            <a:solidFill>
              <a:srgbClr val="C7C7D0"/>
            </a:solidFill>
            <a:prstDash val="solid"/>
          </a:ln>
        </p:spPr>
        <p:txBody>
          <a:bodyPr/>
          <a:lstStyle/>
          <a:p>
            <a:endParaRPr lang="en-IN"/>
          </a:p>
        </p:txBody>
      </p:sp>
      <p:sp>
        <p:nvSpPr>
          <p:cNvPr id="25" name="Text 23"/>
          <p:cNvSpPr/>
          <p:nvPr/>
        </p:nvSpPr>
        <p:spPr>
          <a:xfrm>
            <a:off x="664488" y="7085409"/>
            <a:ext cx="257175" cy="321469"/>
          </a:xfrm>
          <a:prstGeom prst="rect">
            <a:avLst/>
          </a:prstGeom>
          <a:noFill/>
          <a:ln/>
        </p:spPr>
        <p:txBody>
          <a:bodyPr wrap="none" lIns="0" tIns="0" rIns="0" bIns="0" rtlCol="0" anchor="t"/>
          <a:lstStyle/>
          <a:p>
            <a:pPr marL="0" indent="0" algn="ctr">
              <a:lnSpc>
                <a:spcPts val="2000"/>
              </a:lnSpc>
              <a:buNone/>
            </a:pPr>
            <a:r>
              <a:rPr lang="en-US" sz="2000" dirty="0">
                <a:solidFill>
                  <a:srgbClr val="3C3939"/>
                </a:solidFill>
                <a:latin typeface="Raleway" pitchFamily="34" charset="0"/>
                <a:ea typeface="Raleway" pitchFamily="34" charset="-122"/>
                <a:cs typeface="Raleway" pitchFamily="34" charset="-120"/>
              </a:rPr>
              <a:t>6</a:t>
            </a:r>
            <a:endParaRPr lang="en-US" sz="2000" dirty="0"/>
          </a:p>
        </p:txBody>
      </p:sp>
      <p:sp>
        <p:nvSpPr>
          <p:cNvPr id="26" name="Text 24"/>
          <p:cNvSpPr/>
          <p:nvPr/>
        </p:nvSpPr>
        <p:spPr>
          <a:xfrm>
            <a:off x="1157407" y="7112198"/>
            <a:ext cx="2832854" cy="268010"/>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Interactive Data Visualization</a:t>
            </a:r>
            <a:endParaRPr lang="en-US" sz="1650" dirty="0"/>
          </a:p>
        </p:txBody>
      </p:sp>
      <p:sp>
        <p:nvSpPr>
          <p:cNvPr id="27" name="Text 25"/>
          <p:cNvSpPr/>
          <p:nvPr/>
        </p:nvSpPr>
        <p:spPr>
          <a:xfrm>
            <a:off x="1157407" y="7483078"/>
            <a:ext cx="12872799" cy="274320"/>
          </a:xfrm>
          <a:prstGeom prst="rect">
            <a:avLst/>
          </a:prstGeom>
          <a:noFill/>
          <a:ln/>
        </p:spPr>
        <p:txBody>
          <a:bodyPr wrap="none" lIns="0" tIns="0" rIns="0" bIns="0" rtlCol="0" anchor="t"/>
          <a:lstStyle/>
          <a:p>
            <a:pPr marL="0" indent="0" algn="l">
              <a:lnSpc>
                <a:spcPts val="2150"/>
              </a:lnSpc>
              <a:buNone/>
            </a:pPr>
            <a:r>
              <a:rPr lang="en-US" sz="1350" dirty="0">
                <a:solidFill>
                  <a:srgbClr val="3C3939"/>
                </a:solidFill>
                <a:latin typeface="Roboto" pitchFamily="34" charset="0"/>
                <a:ea typeface="Roboto" pitchFamily="34" charset="-122"/>
                <a:cs typeface="Roboto" pitchFamily="34" charset="-120"/>
              </a:rPr>
              <a:t>Develop comprehensive and interactive Power BI dashboards to visualize all gathered insights for easy interpretation and decision-making.</a:t>
            </a:r>
            <a:endParaRPr lang="en-US" sz="1350"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2114" y="567928"/>
            <a:ext cx="7992547" cy="644723"/>
          </a:xfrm>
          <a:prstGeom prst="rect">
            <a:avLst/>
          </a:prstGeom>
          <a:noFill/>
          <a:ln/>
        </p:spPr>
        <p:txBody>
          <a:bodyPr wrap="none" lIns="0" tIns="0" rIns="0" bIns="0" rtlCol="0" anchor="t"/>
          <a:lstStyle/>
          <a:p>
            <a:pPr marL="0" indent="0" algn="l">
              <a:lnSpc>
                <a:spcPts val="5050"/>
              </a:lnSpc>
              <a:buNone/>
            </a:pPr>
            <a:r>
              <a:rPr lang="en-US" sz="4050" dirty="0">
                <a:solidFill>
                  <a:srgbClr val="1B1B27"/>
                </a:solidFill>
                <a:latin typeface="Raleway" pitchFamily="34" charset="0"/>
                <a:ea typeface="Raleway" pitchFamily="34" charset="-122"/>
                <a:cs typeface="Raleway" pitchFamily="34" charset="-120"/>
              </a:rPr>
              <a:t>Key Performance Indicators (KPIs)</a:t>
            </a:r>
            <a:endParaRPr lang="en-US" sz="4050" dirty="0"/>
          </a:p>
        </p:txBody>
      </p:sp>
      <p:sp>
        <p:nvSpPr>
          <p:cNvPr id="3" name="Text 1"/>
          <p:cNvSpPr/>
          <p:nvPr/>
        </p:nvSpPr>
        <p:spPr>
          <a:xfrm>
            <a:off x="722114" y="1625203"/>
            <a:ext cx="13186172" cy="33004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A focused summary of the critical metrics used to measure performance across different facets of Amazon's e-commerce operations.</a:t>
            </a:r>
            <a:endParaRPr lang="en-US" sz="16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114" y="2187297"/>
            <a:ext cx="515779" cy="515779"/>
          </a:xfrm>
          <a:prstGeom prst="rect">
            <a:avLst/>
          </a:prstGeom>
        </p:spPr>
      </p:pic>
      <p:sp>
        <p:nvSpPr>
          <p:cNvPr id="5" name="Text 2"/>
          <p:cNvSpPr/>
          <p:nvPr/>
        </p:nvSpPr>
        <p:spPr>
          <a:xfrm>
            <a:off x="722114" y="2960965"/>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Customers</a:t>
            </a:r>
            <a:endParaRPr lang="en-US" sz="2000" dirty="0"/>
          </a:p>
        </p:txBody>
      </p:sp>
      <p:sp>
        <p:nvSpPr>
          <p:cNvPr id="6" name="Text 3"/>
          <p:cNvSpPr/>
          <p:nvPr/>
        </p:nvSpPr>
        <p:spPr>
          <a:xfrm>
            <a:off x="722114" y="3406973"/>
            <a:ext cx="6464141" cy="33004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Total Customers, Repeat Rate, New Customers per Month</a:t>
            </a:r>
            <a:endParaRPr lang="en-US" sz="16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4145" y="2187297"/>
            <a:ext cx="515779" cy="515779"/>
          </a:xfrm>
          <a:prstGeom prst="rect">
            <a:avLst/>
          </a:prstGeom>
        </p:spPr>
      </p:pic>
      <p:sp>
        <p:nvSpPr>
          <p:cNvPr id="8" name="Text 4"/>
          <p:cNvSpPr/>
          <p:nvPr/>
        </p:nvSpPr>
        <p:spPr>
          <a:xfrm>
            <a:off x="7444145" y="2960965"/>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Orders</a:t>
            </a:r>
            <a:endParaRPr lang="en-US" sz="2000" dirty="0"/>
          </a:p>
        </p:txBody>
      </p:sp>
      <p:sp>
        <p:nvSpPr>
          <p:cNvPr id="9" name="Text 5"/>
          <p:cNvSpPr/>
          <p:nvPr/>
        </p:nvSpPr>
        <p:spPr>
          <a:xfrm>
            <a:off x="7444145" y="3406973"/>
            <a:ext cx="6464141" cy="33004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Total Orders, Total Revenue, Average Order Value (AOV)</a:t>
            </a:r>
            <a:endParaRPr lang="en-US" sz="16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114" y="4149566"/>
            <a:ext cx="515779" cy="515779"/>
          </a:xfrm>
          <a:prstGeom prst="rect">
            <a:avLst/>
          </a:prstGeom>
        </p:spPr>
      </p:pic>
      <p:sp>
        <p:nvSpPr>
          <p:cNvPr id="11" name="Text 6"/>
          <p:cNvSpPr/>
          <p:nvPr/>
        </p:nvSpPr>
        <p:spPr>
          <a:xfrm>
            <a:off x="722114" y="4923234"/>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Products</a:t>
            </a:r>
            <a:endParaRPr lang="en-US" sz="2000" dirty="0"/>
          </a:p>
        </p:txBody>
      </p:sp>
      <p:sp>
        <p:nvSpPr>
          <p:cNvPr id="12" name="Text 7"/>
          <p:cNvSpPr/>
          <p:nvPr/>
        </p:nvSpPr>
        <p:spPr>
          <a:xfrm>
            <a:off x="722114" y="5369243"/>
            <a:ext cx="6464141" cy="33004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Top Products by Revenue, Refund Rate by Product</a:t>
            </a:r>
            <a:endParaRPr lang="en-US" sz="160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4145" y="4149566"/>
            <a:ext cx="515779" cy="515779"/>
          </a:xfrm>
          <a:prstGeom prst="rect">
            <a:avLst/>
          </a:prstGeom>
        </p:spPr>
      </p:pic>
      <p:sp>
        <p:nvSpPr>
          <p:cNvPr id="14" name="Text 8"/>
          <p:cNvSpPr/>
          <p:nvPr/>
        </p:nvSpPr>
        <p:spPr>
          <a:xfrm>
            <a:off x="7444145" y="4923234"/>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Transactions</a:t>
            </a:r>
            <a:endParaRPr lang="en-US" sz="2000" dirty="0"/>
          </a:p>
        </p:txBody>
      </p:sp>
      <p:sp>
        <p:nvSpPr>
          <p:cNvPr id="15" name="Text 9"/>
          <p:cNvSpPr/>
          <p:nvPr/>
        </p:nvSpPr>
        <p:spPr>
          <a:xfrm>
            <a:off x="7444145" y="5369243"/>
            <a:ext cx="6464141" cy="33004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Payment Mode Share across different methods</a:t>
            </a:r>
            <a:endParaRPr lang="en-US" sz="160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114" y="6111835"/>
            <a:ext cx="515779" cy="515779"/>
          </a:xfrm>
          <a:prstGeom prst="rect">
            <a:avLst/>
          </a:prstGeom>
        </p:spPr>
      </p:pic>
      <p:sp>
        <p:nvSpPr>
          <p:cNvPr id="17" name="Text 10"/>
          <p:cNvSpPr/>
          <p:nvPr/>
        </p:nvSpPr>
        <p:spPr>
          <a:xfrm>
            <a:off x="722114" y="6885503"/>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Refunds</a:t>
            </a:r>
            <a:endParaRPr lang="en-US" sz="2000" dirty="0"/>
          </a:p>
        </p:txBody>
      </p:sp>
      <p:sp>
        <p:nvSpPr>
          <p:cNvPr id="18" name="Text 11"/>
          <p:cNvSpPr/>
          <p:nvPr/>
        </p:nvSpPr>
        <p:spPr>
          <a:xfrm>
            <a:off x="722114" y="7331512"/>
            <a:ext cx="6464141" cy="33004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Refund vs. Exchange Ratio, Refund Rate by City</a:t>
            </a:r>
            <a:endParaRPr lang="en-US" sz="1600"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44145" y="6111835"/>
            <a:ext cx="515779" cy="515779"/>
          </a:xfrm>
          <a:prstGeom prst="rect">
            <a:avLst/>
          </a:prstGeom>
        </p:spPr>
      </p:pic>
      <p:sp>
        <p:nvSpPr>
          <p:cNvPr id="20" name="Text 12"/>
          <p:cNvSpPr/>
          <p:nvPr/>
        </p:nvSpPr>
        <p:spPr>
          <a:xfrm>
            <a:off x="7444145" y="6885503"/>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Feedback</a:t>
            </a:r>
            <a:endParaRPr lang="en-US" sz="2000" dirty="0"/>
          </a:p>
        </p:txBody>
      </p:sp>
      <p:sp>
        <p:nvSpPr>
          <p:cNvPr id="21" name="Text 13"/>
          <p:cNvSpPr/>
          <p:nvPr/>
        </p:nvSpPr>
        <p:spPr>
          <a:xfrm>
            <a:off x="7444145" y="7331512"/>
            <a:ext cx="6464141" cy="330041"/>
          </a:xfrm>
          <a:prstGeom prst="rect">
            <a:avLst/>
          </a:prstGeom>
          <a:noFill/>
          <a:ln/>
        </p:spPr>
        <p:txBody>
          <a:bodyPr wrap="non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Average Product and Delivery Rating</a:t>
            </a:r>
            <a:endParaRPr lang="en-US" sz="1600"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2DDDD2F-AC2A-4109-5610-AC7A9FEB171E}"/>
              </a:ext>
            </a:extLst>
          </p:cNvPr>
          <p:cNvSpPr/>
          <p:nvPr/>
        </p:nvSpPr>
        <p:spPr>
          <a:xfrm>
            <a:off x="6220899" y="-15131"/>
            <a:ext cx="1991146" cy="5923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 0">
            <a:extLst>
              <a:ext uri="{FF2B5EF4-FFF2-40B4-BE49-F238E27FC236}">
                <a16:creationId xmlns:a16="http://schemas.microsoft.com/office/drawing/2014/main" id="{60ED047F-F0D2-1AE1-F413-C14592F57E35}"/>
              </a:ext>
            </a:extLst>
          </p:cNvPr>
          <p:cNvSpPr/>
          <p:nvPr/>
        </p:nvSpPr>
        <p:spPr>
          <a:xfrm>
            <a:off x="6052398" y="133031"/>
            <a:ext cx="2021086" cy="644723"/>
          </a:xfrm>
          <a:prstGeom prst="rect">
            <a:avLst/>
          </a:prstGeom>
          <a:noFill/>
          <a:ln/>
        </p:spPr>
        <p:txBody>
          <a:bodyPr wrap="none" lIns="0" tIns="0" rIns="0" bIns="0" rtlCol="0" anchor="t"/>
          <a:lstStyle/>
          <a:p>
            <a:pPr marL="0" indent="0" algn="l">
              <a:lnSpc>
                <a:spcPts val="5050"/>
              </a:lnSpc>
              <a:buNone/>
            </a:pPr>
            <a:endParaRPr lang="en-US" sz="4050" b="1" dirty="0"/>
          </a:p>
        </p:txBody>
      </p:sp>
      <p:sp>
        <p:nvSpPr>
          <p:cNvPr id="5" name="TextBox 4">
            <a:extLst>
              <a:ext uri="{FF2B5EF4-FFF2-40B4-BE49-F238E27FC236}">
                <a16:creationId xmlns:a16="http://schemas.microsoft.com/office/drawing/2014/main" id="{876ADC49-B9DD-5008-619E-457817E4F786}"/>
              </a:ext>
            </a:extLst>
          </p:cNvPr>
          <p:cNvSpPr txBox="1"/>
          <p:nvPr/>
        </p:nvSpPr>
        <p:spPr>
          <a:xfrm>
            <a:off x="6220899" y="-75419"/>
            <a:ext cx="1991146" cy="675762"/>
          </a:xfrm>
          <a:prstGeom prst="rect">
            <a:avLst/>
          </a:prstGeom>
          <a:noFill/>
        </p:spPr>
        <p:txBody>
          <a:bodyPr wrap="square">
            <a:spAutoFit/>
          </a:bodyPr>
          <a:lstStyle/>
          <a:p>
            <a:pPr marL="0" indent="0" algn="l">
              <a:lnSpc>
                <a:spcPts val="5050"/>
              </a:lnSpc>
              <a:buNone/>
            </a:pPr>
            <a:r>
              <a:rPr lang="en-US" sz="3200" b="1" dirty="0">
                <a:solidFill>
                  <a:schemeClr val="bg1"/>
                </a:solidFill>
                <a:latin typeface="Segoe UI Semibold" panose="020B0702040204020203" pitchFamily="34" charset="0"/>
                <a:ea typeface="Raleway" pitchFamily="34" charset="-122"/>
                <a:cs typeface="Segoe UI Semibold" panose="020B0702040204020203" pitchFamily="34" charset="0"/>
              </a:rPr>
              <a:t>SQL  KPI’s</a:t>
            </a:r>
            <a:endParaRPr lang="en-US" sz="3200" b="1" dirty="0">
              <a:solidFill>
                <a:schemeClr val="bg1"/>
              </a:solidFill>
              <a:latin typeface="Segoe UI Semibold" panose="020B0702040204020203" pitchFamily="34" charset="0"/>
              <a:cs typeface="Segoe UI Semibold" panose="020B0702040204020203" pitchFamily="34" charset="0"/>
            </a:endParaRPr>
          </a:p>
        </p:txBody>
      </p:sp>
      <p:pic>
        <p:nvPicPr>
          <p:cNvPr id="7" name="Picture 6" descr="A screenshot of a computer&#10;&#10;AI-generated content may be incorrect.">
            <a:extLst>
              <a:ext uri="{FF2B5EF4-FFF2-40B4-BE49-F238E27FC236}">
                <a16:creationId xmlns:a16="http://schemas.microsoft.com/office/drawing/2014/main" id="{F7910ACE-52B7-1C51-F049-47F027E40AE7}"/>
              </a:ext>
            </a:extLst>
          </p:cNvPr>
          <p:cNvPicPr>
            <a:picLocks noChangeAspect="1"/>
          </p:cNvPicPr>
          <p:nvPr/>
        </p:nvPicPr>
        <p:blipFill>
          <a:blip r:embed="rId3"/>
          <a:stretch>
            <a:fillRect/>
          </a:stretch>
        </p:blipFill>
        <p:spPr>
          <a:xfrm>
            <a:off x="79933" y="395563"/>
            <a:ext cx="5473374" cy="1636262"/>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4FA4D6FB-707C-4282-2D2D-B34B19F37563}"/>
              </a:ext>
            </a:extLst>
          </p:cNvPr>
          <p:cNvPicPr>
            <a:picLocks noChangeAspect="1"/>
          </p:cNvPicPr>
          <p:nvPr/>
        </p:nvPicPr>
        <p:blipFill>
          <a:blip r:embed="rId4"/>
          <a:stretch>
            <a:fillRect/>
          </a:stretch>
        </p:blipFill>
        <p:spPr>
          <a:xfrm>
            <a:off x="0" y="2402675"/>
            <a:ext cx="5553307" cy="2439045"/>
          </a:xfrm>
          <a:prstGeom prst="rect">
            <a:avLst/>
          </a:prstGeom>
        </p:spPr>
      </p:pic>
      <p:pic>
        <p:nvPicPr>
          <p:cNvPr id="11" name="Picture 10" descr="A screenshot of a computer screen&#10;&#10;AI-generated content may be incorrect.">
            <a:extLst>
              <a:ext uri="{FF2B5EF4-FFF2-40B4-BE49-F238E27FC236}">
                <a16:creationId xmlns:a16="http://schemas.microsoft.com/office/drawing/2014/main" id="{0692D34F-FCC6-BC17-27BB-D46C930AACBC}"/>
              </a:ext>
            </a:extLst>
          </p:cNvPr>
          <p:cNvPicPr>
            <a:picLocks noChangeAspect="1"/>
          </p:cNvPicPr>
          <p:nvPr/>
        </p:nvPicPr>
        <p:blipFill>
          <a:blip r:embed="rId5"/>
          <a:stretch>
            <a:fillRect/>
          </a:stretch>
        </p:blipFill>
        <p:spPr>
          <a:xfrm>
            <a:off x="0" y="4967459"/>
            <a:ext cx="5553307" cy="1602788"/>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4A77987-C659-4F3B-DA52-F73872701C3A}"/>
              </a:ext>
            </a:extLst>
          </p:cNvPr>
          <p:cNvPicPr>
            <a:picLocks noChangeAspect="1"/>
          </p:cNvPicPr>
          <p:nvPr/>
        </p:nvPicPr>
        <p:blipFill>
          <a:blip r:embed="rId6"/>
          <a:stretch>
            <a:fillRect/>
          </a:stretch>
        </p:blipFill>
        <p:spPr>
          <a:xfrm>
            <a:off x="8818332" y="455392"/>
            <a:ext cx="5812068" cy="1576433"/>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60201B86-E3B1-138B-0621-881EA14A4F42}"/>
              </a:ext>
            </a:extLst>
          </p:cNvPr>
          <p:cNvPicPr>
            <a:picLocks noChangeAspect="1"/>
          </p:cNvPicPr>
          <p:nvPr/>
        </p:nvPicPr>
        <p:blipFill>
          <a:blip r:embed="rId7"/>
          <a:stretch>
            <a:fillRect/>
          </a:stretch>
        </p:blipFill>
        <p:spPr>
          <a:xfrm>
            <a:off x="8818332" y="2219093"/>
            <a:ext cx="5812068" cy="2250037"/>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EFF78D2-FD07-E56D-C6B9-8FF782866E3F}"/>
              </a:ext>
            </a:extLst>
          </p:cNvPr>
          <p:cNvPicPr>
            <a:picLocks noChangeAspect="1"/>
          </p:cNvPicPr>
          <p:nvPr/>
        </p:nvPicPr>
        <p:blipFill>
          <a:blip r:embed="rId8"/>
          <a:stretch>
            <a:fillRect/>
          </a:stretch>
        </p:blipFill>
        <p:spPr>
          <a:xfrm>
            <a:off x="8818332" y="4578572"/>
            <a:ext cx="5812068" cy="1755862"/>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0A46EC6F-3F7D-0BB6-5744-A5072B9A362F}"/>
              </a:ext>
            </a:extLst>
          </p:cNvPr>
          <p:cNvPicPr>
            <a:picLocks noChangeAspect="1"/>
          </p:cNvPicPr>
          <p:nvPr/>
        </p:nvPicPr>
        <p:blipFill>
          <a:blip r:embed="rId9"/>
          <a:stretch>
            <a:fillRect/>
          </a:stretch>
        </p:blipFill>
        <p:spPr>
          <a:xfrm>
            <a:off x="9000" y="6680467"/>
            <a:ext cx="5544307" cy="1500432"/>
          </a:xfrm>
          <a:prstGeom prst="rect">
            <a:avLst/>
          </a:prstGeom>
        </p:spPr>
      </p:pic>
      <p:pic>
        <p:nvPicPr>
          <p:cNvPr id="21" name="Picture 20" descr="A screenshot of a computer program&#10;&#10;AI-generated content may be incorrect.">
            <a:extLst>
              <a:ext uri="{FF2B5EF4-FFF2-40B4-BE49-F238E27FC236}">
                <a16:creationId xmlns:a16="http://schemas.microsoft.com/office/drawing/2014/main" id="{5F007D72-DCD4-B3F4-ED02-429E03200831}"/>
              </a:ext>
            </a:extLst>
          </p:cNvPr>
          <p:cNvPicPr>
            <a:picLocks noChangeAspect="1"/>
          </p:cNvPicPr>
          <p:nvPr/>
        </p:nvPicPr>
        <p:blipFill>
          <a:blip r:embed="rId10"/>
          <a:stretch>
            <a:fillRect/>
          </a:stretch>
        </p:blipFill>
        <p:spPr>
          <a:xfrm>
            <a:off x="8818332" y="6339695"/>
            <a:ext cx="5602346" cy="1755862"/>
          </a:xfrm>
          <a:prstGeom prst="rect">
            <a:avLst/>
          </a:prstGeom>
        </p:spPr>
      </p:pic>
      <p:pic>
        <p:nvPicPr>
          <p:cNvPr id="23" name="Picture 22" descr="A black pencil with a white background&#10;&#10;AI-generated content may be incorrect.">
            <a:extLst>
              <a:ext uri="{FF2B5EF4-FFF2-40B4-BE49-F238E27FC236}">
                <a16:creationId xmlns:a16="http://schemas.microsoft.com/office/drawing/2014/main" id="{49AFB080-1E56-5879-5ECE-E5B8FC9AE321}"/>
              </a:ext>
            </a:extLst>
          </p:cNvPr>
          <p:cNvPicPr>
            <a:picLocks noChangeAspect="1"/>
          </p:cNvPicPr>
          <p:nvPr/>
        </p:nvPicPr>
        <p:blipFill>
          <a:blip r:embed="rId11"/>
          <a:stretch>
            <a:fillRect/>
          </a:stretch>
        </p:blipFill>
        <p:spPr>
          <a:xfrm>
            <a:off x="6329521" y="1451896"/>
            <a:ext cx="1560127" cy="517369"/>
          </a:xfrm>
          <a:prstGeom prst="rect">
            <a:avLst/>
          </a:prstGeom>
        </p:spPr>
      </p:pic>
      <p:pic>
        <p:nvPicPr>
          <p:cNvPr id="24" name="Picture 23" descr="A black pencil with a white background&#10;&#10;AI-generated content may be incorrect.">
            <a:extLst>
              <a:ext uri="{FF2B5EF4-FFF2-40B4-BE49-F238E27FC236}">
                <a16:creationId xmlns:a16="http://schemas.microsoft.com/office/drawing/2014/main" id="{3068532F-5B8A-9605-94EB-5279658D5B20}"/>
              </a:ext>
            </a:extLst>
          </p:cNvPr>
          <p:cNvPicPr>
            <a:picLocks noChangeAspect="1"/>
          </p:cNvPicPr>
          <p:nvPr/>
        </p:nvPicPr>
        <p:blipFill>
          <a:blip r:embed="rId11"/>
          <a:stretch>
            <a:fillRect/>
          </a:stretch>
        </p:blipFill>
        <p:spPr>
          <a:xfrm rot="10800000">
            <a:off x="6329520" y="1101591"/>
            <a:ext cx="1560127" cy="517369"/>
          </a:xfrm>
          <a:prstGeom prst="rect">
            <a:avLst/>
          </a:prstGeom>
        </p:spPr>
      </p:pic>
      <p:pic>
        <p:nvPicPr>
          <p:cNvPr id="27" name="Picture 26" descr="A black pencil with a white background&#10;&#10;AI-generated content may be incorrect.">
            <a:extLst>
              <a:ext uri="{FF2B5EF4-FFF2-40B4-BE49-F238E27FC236}">
                <a16:creationId xmlns:a16="http://schemas.microsoft.com/office/drawing/2014/main" id="{1F1BE881-BCEE-E3C8-B00F-2E6A8458187F}"/>
              </a:ext>
            </a:extLst>
          </p:cNvPr>
          <p:cNvPicPr>
            <a:picLocks noChangeAspect="1"/>
          </p:cNvPicPr>
          <p:nvPr/>
        </p:nvPicPr>
        <p:blipFill>
          <a:blip r:embed="rId11"/>
          <a:stretch>
            <a:fillRect/>
          </a:stretch>
        </p:blipFill>
        <p:spPr>
          <a:xfrm rot="10800000">
            <a:off x="6298155" y="2861663"/>
            <a:ext cx="1560127" cy="517369"/>
          </a:xfrm>
          <a:prstGeom prst="rect">
            <a:avLst/>
          </a:prstGeom>
        </p:spPr>
      </p:pic>
      <p:pic>
        <p:nvPicPr>
          <p:cNvPr id="28" name="Picture 27" descr="A black pencil with a white background&#10;&#10;AI-generated content may be incorrect.">
            <a:extLst>
              <a:ext uri="{FF2B5EF4-FFF2-40B4-BE49-F238E27FC236}">
                <a16:creationId xmlns:a16="http://schemas.microsoft.com/office/drawing/2014/main" id="{057B99D7-1C9F-6D54-4539-7851FD5840DB}"/>
              </a:ext>
            </a:extLst>
          </p:cNvPr>
          <p:cNvPicPr>
            <a:picLocks noChangeAspect="1"/>
          </p:cNvPicPr>
          <p:nvPr/>
        </p:nvPicPr>
        <p:blipFill>
          <a:blip r:embed="rId11"/>
          <a:stretch>
            <a:fillRect/>
          </a:stretch>
        </p:blipFill>
        <p:spPr>
          <a:xfrm>
            <a:off x="6288048" y="3255660"/>
            <a:ext cx="1560127" cy="517369"/>
          </a:xfrm>
          <a:prstGeom prst="rect">
            <a:avLst/>
          </a:prstGeom>
        </p:spPr>
      </p:pic>
      <p:pic>
        <p:nvPicPr>
          <p:cNvPr id="34" name="Picture 33" descr="A black pencil with a white background&#10;&#10;AI-generated content may be incorrect.">
            <a:extLst>
              <a:ext uri="{FF2B5EF4-FFF2-40B4-BE49-F238E27FC236}">
                <a16:creationId xmlns:a16="http://schemas.microsoft.com/office/drawing/2014/main" id="{09F8C3DE-A2C2-C9F6-9A41-733B617F290A}"/>
              </a:ext>
            </a:extLst>
          </p:cNvPr>
          <p:cNvPicPr>
            <a:picLocks noChangeAspect="1"/>
          </p:cNvPicPr>
          <p:nvPr/>
        </p:nvPicPr>
        <p:blipFill>
          <a:blip r:embed="rId11"/>
          <a:stretch>
            <a:fillRect/>
          </a:stretch>
        </p:blipFill>
        <p:spPr>
          <a:xfrm rot="10800000">
            <a:off x="6329519" y="4708774"/>
            <a:ext cx="1560127" cy="517369"/>
          </a:xfrm>
          <a:prstGeom prst="rect">
            <a:avLst/>
          </a:prstGeom>
        </p:spPr>
      </p:pic>
      <p:pic>
        <p:nvPicPr>
          <p:cNvPr id="35" name="Picture 34" descr="A black pencil with a white background&#10;&#10;AI-generated content may be incorrect.">
            <a:extLst>
              <a:ext uri="{FF2B5EF4-FFF2-40B4-BE49-F238E27FC236}">
                <a16:creationId xmlns:a16="http://schemas.microsoft.com/office/drawing/2014/main" id="{AAA71D86-FC74-C692-4F79-942A553A44BF}"/>
              </a:ext>
            </a:extLst>
          </p:cNvPr>
          <p:cNvPicPr>
            <a:picLocks noChangeAspect="1"/>
          </p:cNvPicPr>
          <p:nvPr/>
        </p:nvPicPr>
        <p:blipFill>
          <a:blip r:embed="rId11"/>
          <a:stretch>
            <a:fillRect/>
          </a:stretch>
        </p:blipFill>
        <p:spPr>
          <a:xfrm>
            <a:off x="6355123" y="5090570"/>
            <a:ext cx="1560127" cy="517369"/>
          </a:xfrm>
          <a:prstGeom prst="rect">
            <a:avLst/>
          </a:prstGeom>
        </p:spPr>
      </p:pic>
      <p:pic>
        <p:nvPicPr>
          <p:cNvPr id="40" name="Picture 39" descr="A black pencil with a white background&#10;&#10;AI-generated content may be incorrect.">
            <a:extLst>
              <a:ext uri="{FF2B5EF4-FFF2-40B4-BE49-F238E27FC236}">
                <a16:creationId xmlns:a16="http://schemas.microsoft.com/office/drawing/2014/main" id="{F21A566A-B9F7-6353-0473-CA9026816A07}"/>
              </a:ext>
            </a:extLst>
          </p:cNvPr>
          <p:cNvPicPr>
            <a:picLocks noChangeAspect="1"/>
          </p:cNvPicPr>
          <p:nvPr/>
        </p:nvPicPr>
        <p:blipFill>
          <a:blip r:embed="rId11"/>
          <a:stretch>
            <a:fillRect/>
          </a:stretch>
        </p:blipFill>
        <p:spPr>
          <a:xfrm>
            <a:off x="6402429" y="7238657"/>
            <a:ext cx="1560127" cy="517369"/>
          </a:xfrm>
          <a:prstGeom prst="rect">
            <a:avLst/>
          </a:prstGeom>
        </p:spPr>
      </p:pic>
      <p:pic>
        <p:nvPicPr>
          <p:cNvPr id="41" name="Picture 40" descr="A black pencil with a white background&#10;&#10;AI-generated content may be incorrect.">
            <a:extLst>
              <a:ext uri="{FF2B5EF4-FFF2-40B4-BE49-F238E27FC236}">
                <a16:creationId xmlns:a16="http://schemas.microsoft.com/office/drawing/2014/main" id="{0780767C-6C25-3A61-3781-4864C0EC57F3}"/>
              </a:ext>
            </a:extLst>
          </p:cNvPr>
          <p:cNvPicPr>
            <a:picLocks noChangeAspect="1"/>
          </p:cNvPicPr>
          <p:nvPr/>
        </p:nvPicPr>
        <p:blipFill>
          <a:blip r:embed="rId11"/>
          <a:stretch>
            <a:fillRect/>
          </a:stretch>
        </p:blipFill>
        <p:spPr>
          <a:xfrm rot="10800000">
            <a:off x="6355122" y="6869325"/>
            <a:ext cx="1560127" cy="517369"/>
          </a:xfrm>
          <a:prstGeom prst="rect">
            <a:avLst/>
          </a:prstGeom>
        </p:spPr>
      </p:pic>
      <p:sp>
        <p:nvSpPr>
          <p:cNvPr id="44" name="TextBox 43">
            <a:extLst>
              <a:ext uri="{FF2B5EF4-FFF2-40B4-BE49-F238E27FC236}">
                <a16:creationId xmlns:a16="http://schemas.microsoft.com/office/drawing/2014/main" id="{7778FE9C-BB2A-BAB7-BCB6-48A22F08EEFE}"/>
              </a:ext>
            </a:extLst>
          </p:cNvPr>
          <p:cNvSpPr txBox="1"/>
          <p:nvPr/>
        </p:nvSpPr>
        <p:spPr>
          <a:xfrm>
            <a:off x="6281544" y="911663"/>
            <a:ext cx="2613297" cy="369332"/>
          </a:xfrm>
          <a:prstGeom prst="rect">
            <a:avLst/>
          </a:prstGeom>
          <a:noFill/>
        </p:spPr>
        <p:txBody>
          <a:bodyPr wrap="square" rtlCol="0">
            <a:spAutoFit/>
          </a:bodyPr>
          <a:lstStyle/>
          <a:p>
            <a:r>
              <a:rPr lang="en-IN" b="1" i="1" dirty="0"/>
              <a:t>Total Customers</a:t>
            </a:r>
          </a:p>
        </p:txBody>
      </p:sp>
      <p:sp>
        <p:nvSpPr>
          <p:cNvPr id="45" name="TextBox 44">
            <a:extLst>
              <a:ext uri="{FF2B5EF4-FFF2-40B4-BE49-F238E27FC236}">
                <a16:creationId xmlns:a16="http://schemas.microsoft.com/office/drawing/2014/main" id="{F17EC51B-A275-029C-0829-3026E0761DFF}"/>
              </a:ext>
            </a:extLst>
          </p:cNvPr>
          <p:cNvSpPr txBox="1"/>
          <p:nvPr/>
        </p:nvSpPr>
        <p:spPr>
          <a:xfrm>
            <a:off x="6402429" y="1756127"/>
            <a:ext cx="2613297" cy="369332"/>
          </a:xfrm>
          <a:prstGeom prst="rect">
            <a:avLst/>
          </a:prstGeom>
          <a:noFill/>
        </p:spPr>
        <p:txBody>
          <a:bodyPr wrap="square" rtlCol="0">
            <a:spAutoFit/>
          </a:bodyPr>
          <a:lstStyle/>
          <a:p>
            <a:r>
              <a:rPr lang="en-IN" b="1" i="1" dirty="0"/>
              <a:t>Total Orders</a:t>
            </a:r>
          </a:p>
        </p:txBody>
      </p:sp>
      <p:sp>
        <p:nvSpPr>
          <p:cNvPr id="46" name="TextBox 45">
            <a:extLst>
              <a:ext uri="{FF2B5EF4-FFF2-40B4-BE49-F238E27FC236}">
                <a16:creationId xmlns:a16="http://schemas.microsoft.com/office/drawing/2014/main" id="{6E4EC795-E9A0-AA95-0093-E616E868E243}"/>
              </a:ext>
            </a:extLst>
          </p:cNvPr>
          <p:cNvSpPr txBox="1"/>
          <p:nvPr/>
        </p:nvSpPr>
        <p:spPr>
          <a:xfrm>
            <a:off x="5949117" y="2638671"/>
            <a:ext cx="2613297" cy="369332"/>
          </a:xfrm>
          <a:prstGeom prst="rect">
            <a:avLst/>
          </a:prstGeom>
          <a:noFill/>
        </p:spPr>
        <p:txBody>
          <a:bodyPr wrap="square" rtlCol="0">
            <a:spAutoFit/>
          </a:bodyPr>
          <a:lstStyle/>
          <a:p>
            <a:r>
              <a:rPr lang="en-IN" b="1" i="1" dirty="0"/>
              <a:t>Repeat Customer Rate</a:t>
            </a:r>
          </a:p>
        </p:txBody>
      </p:sp>
      <p:sp>
        <p:nvSpPr>
          <p:cNvPr id="47" name="TextBox 46">
            <a:extLst>
              <a:ext uri="{FF2B5EF4-FFF2-40B4-BE49-F238E27FC236}">
                <a16:creationId xmlns:a16="http://schemas.microsoft.com/office/drawing/2014/main" id="{6CF633EB-46F9-A1B0-529A-E09735ECAC18}"/>
              </a:ext>
            </a:extLst>
          </p:cNvPr>
          <p:cNvSpPr txBox="1"/>
          <p:nvPr/>
        </p:nvSpPr>
        <p:spPr>
          <a:xfrm>
            <a:off x="6294611" y="3575685"/>
            <a:ext cx="2613297" cy="369332"/>
          </a:xfrm>
          <a:prstGeom prst="rect">
            <a:avLst/>
          </a:prstGeom>
          <a:noFill/>
        </p:spPr>
        <p:txBody>
          <a:bodyPr wrap="square" rtlCol="0">
            <a:spAutoFit/>
          </a:bodyPr>
          <a:lstStyle/>
          <a:p>
            <a:r>
              <a:rPr lang="en-IN" b="1" i="1" dirty="0"/>
              <a:t>Total Revenue</a:t>
            </a:r>
          </a:p>
        </p:txBody>
      </p:sp>
      <p:sp>
        <p:nvSpPr>
          <p:cNvPr id="48" name="TextBox 47">
            <a:extLst>
              <a:ext uri="{FF2B5EF4-FFF2-40B4-BE49-F238E27FC236}">
                <a16:creationId xmlns:a16="http://schemas.microsoft.com/office/drawing/2014/main" id="{CA7E4F6D-1288-A842-0344-513B7A6DCF78}"/>
              </a:ext>
            </a:extLst>
          </p:cNvPr>
          <p:cNvSpPr txBox="1"/>
          <p:nvPr/>
        </p:nvSpPr>
        <p:spPr>
          <a:xfrm>
            <a:off x="5750258" y="4482622"/>
            <a:ext cx="3011014" cy="369332"/>
          </a:xfrm>
          <a:prstGeom prst="rect">
            <a:avLst/>
          </a:prstGeom>
          <a:noFill/>
        </p:spPr>
        <p:txBody>
          <a:bodyPr wrap="square" rtlCol="0">
            <a:spAutoFit/>
          </a:bodyPr>
          <a:lstStyle/>
          <a:p>
            <a:r>
              <a:rPr lang="en-IN" b="1" i="1" dirty="0"/>
              <a:t>Average Order Per Customer</a:t>
            </a:r>
          </a:p>
        </p:txBody>
      </p:sp>
      <p:sp>
        <p:nvSpPr>
          <p:cNvPr id="49" name="TextBox 48">
            <a:extLst>
              <a:ext uri="{FF2B5EF4-FFF2-40B4-BE49-F238E27FC236}">
                <a16:creationId xmlns:a16="http://schemas.microsoft.com/office/drawing/2014/main" id="{75EE75E9-15E4-D275-9B38-0F42F605D629}"/>
              </a:ext>
            </a:extLst>
          </p:cNvPr>
          <p:cNvSpPr txBox="1"/>
          <p:nvPr/>
        </p:nvSpPr>
        <p:spPr>
          <a:xfrm>
            <a:off x="6008550" y="5399521"/>
            <a:ext cx="2613297" cy="369332"/>
          </a:xfrm>
          <a:prstGeom prst="rect">
            <a:avLst/>
          </a:prstGeom>
          <a:noFill/>
        </p:spPr>
        <p:txBody>
          <a:bodyPr wrap="square" rtlCol="0">
            <a:spAutoFit/>
          </a:bodyPr>
          <a:lstStyle/>
          <a:p>
            <a:r>
              <a:rPr lang="en-IN" b="1" i="1" dirty="0"/>
              <a:t>Average Order Value</a:t>
            </a:r>
          </a:p>
        </p:txBody>
      </p:sp>
      <p:sp>
        <p:nvSpPr>
          <p:cNvPr id="50" name="TextBox 49">
            <a:extLst>
              <a:ext uri="{FF2B5EF4-FFF2-40B4-BE49-F238E27FC236}">
                <a16:creationId xmlns:a16="http://schemas.microsoft.com/office/drawing/2014/main" id="{A0507595-6B7C-D57E-BF54-1AEE28535091}"/>
              </a:ext>
            </a:extLst>
          </p:cNvPr>
          <p:cNvSpPr txBox="1"/>
          <p:nvPr/>
        </p:nvSpPr>
        <p:spPr>
          <a:xfrm>
            <a:off x="6220899" y="6694463"/>
            <a:ext cx="2613297" cy="369332"/>
          </a:xfrm>
          <a:prstGeom prst="rect">
            <a:avLst/>
          </a:prstGeom>
          <a:noFill/>
        </p:spPr>
        <p:txBody>
          <a:bodyPr wrap="square" rtlCol="0">
            <a:spAutoFit/>
          </a:bodyPr>
          <a:lstStyle/>
          <a:p>
            <a:r>
              <a:rPr lang="en-IN" b="1" i="1" dirty="0"/>
              <a:t>Total Products Sold</a:t>
            </a:r>
          </a:p>
        </p:txBody>
      </p:sp>
      <p:sp>
        <p:nvSpPr>
          <p:cNvPr id="51" name="TextBox 50">
            <a:extLst>
              <a:ext uri="{FF2B5EF4-FFF2-40B4-BE49-F238E27FC236}">
                <a16:creationId xmlns:a16="http://schemas.microsoft.com/office/drawing/2014/main" id="{EA124E2D-910A-9FE7-1119-6BFD461C9B54}"/>
              </a:ext>
            </a:extLst>
          </p:cNvPr>
          <p:cNvSpPr txBox="1"/>
          <p:nvPr/>
        </p:nvSpPr>
        <p:spPr>
          <a:xfrm>
            <a:off x="6156546" y="7528496"/>
            <a:ext cx="2613297" cy="369332"/>
          </a:xfrm>
          <a:prstGeom prst="rect">
            <a:avLst/>
          </a:prstGeom>
          <a:noFill/>
        </p:spPr>
        <p:txBody>
          <a:bodyPr wrap="square" rtlCol="0">
            <a:spAutoFit/>
          </a:bodyPr>
          <a:lstStyle/>
          <a:p>
            <a:r>
              <a:rPr lang="en-IN" b="1" i="1" dirty="0"/>
              <a:t>Average Return Value</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610746B-CFDE-1825-271E-E23052E321FF}"/>
              </a:ext>
            </a:extLst>
          </p:cNvPr>
          <p:cNvSpPr/>
          <p:nvPr/>
        </p:nvSpPr>
        <p:spPr>
          <a:xfrm>
            <a:off x="6021656" y="-27334"/>
            <a:ext cx="2613297" cy="5923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Box 2">
            <a:extLst>
              <a:ext uri="{FF2B5EF4-FFF2-40B4-BE49-F238E27FC236}">
                <a16:creationId xmlns:a16="http://schemas.microsoft.com/office/drawing/2014/main" id="{C25DE802-6100-5C37-6279-0541EEDC2F3A}"/>
              </a:ext>
            </a:extLst>
          </p:cNvPr>
          <p:cNvSpPr txBox="1"/>
          <p:nvPr/>
        </p:nvSpPr>
        <p:spPr>
          <a:xfrm>
            <a:off x="6065356" y="-120181"/>
            <a:ext cx="2723760" cy="675762"/>
          </a:xfrm>
          <a:prstGeom prst="rect">
            <a:avLst/>
          </a:prstGeom>
          <a:noFill/>
        </p:spPr>
        <p:txBody>
          <a:bodyPr wrap="square">
            <a:spAutoFit/>
          </a:bodyPr>
          <a:lstStyle/>
          <a:p>
            <a:pPr marL="0" indent="0" algn="l">
              <a:lnSpc>
                <a:spcPts val="5050"/>
              </a:lnSpc>
              <a:buNone/>
            </a:pPr>
            <a:r>
              <a:rPr lang="en-US" sz="3200" b="1" dirty="0">
                <a:solidFill>
                  <a:schemeClr val="bg1"/>
                </a:solidFill>
                <a:latin typeface="Segoe UI Semibold" panose="020B0702040204020203" pitchFamily="34" charset="0"/>
                <a:ea typeface="Raleway" pitchFamily="34" charset="-122"/>
                <a:cs typeface="Segoe UI Semibold" panose="020B0702040204020203" pitchFamily="34" charset="0"/>
              </a:rPr>
              <a:t>SQL  Insights</a:t>
            </a:r>
            <a:endParaRPr lang="en-US" sz="3200" b="1" dirty="0">
              <a:solidFill>
                <a:schemeClr val="bg1"/>
              </a:solidFill>
              <a:latin typeface="Segoe UI Semibold" panose="020B0702040204020203" pitchFamily="34" charset="0"/>
              <a:cs typeface="Segoe UI Semibold" panose="020B0702040204020203" pitchFamily="34" charset="0"/>
            </a:endParaRPr>
          </a:p>
        </p:txBody>
      </p:sp>
      <p:pic>
        <p:nvPicPr>
          <p:cNvPr id="9" name="Picture 8" descr="A screenshot of a computer&#10;&#10;AI-generated content may be incorrect.">
            <a:extLst>
              <a:ext uri="{FF2B5EF4-FFF2-40B4-BE49-F238E27FC236}">
                <a16:creationId xmlns:a16="http://schemas.microsoft.com/office/drawing/2014/main" id="{BA20C1DC-1D93-615B-2756-2CF1E4A809ED}"/>
              </a:ext>
            </a:extLst>
          </p:cNvPr>
          <p:cNvPicPr>
            <a:picLocks noChangeAspect="1"/>
          </p:cNvPicPr>
          <p:nvPr/>
        </p:nvPicPr>
        <p:blipFill>
          <a:blip r:embed="rId3"/>
          <a:stretch>
            <a:fillRect/>
          </a:stretch>
        </p:blipFill>
        <p:spPr>
          <a:xfrm>
            <a:off x="0" y="570022"/>
            <a:ext cx="5475249" cy="2474848"/>
          </a:xfrm>
          <a:prstGeom prst="rect">
            <a:avLst/>
          </a:prstGeom>
        </p:spPr>
      </p:pic>
      <p:pic>
        <p:nvPicPr>
          <p:cNvPr id="11" name="Picture 10" descr="A screenshot of a table&#10;&#10;AI-generated content may be incorrect.">
            <a:extLst>
              <a:ext uri="{FF2B5EF4-FFF2-40B4-BE49-F238E27FC236}">
                <a16:creationId xmlns:a16="http://schemas.microsoft.com/office/drawing/2014/main" id="{CE979E41-FF78-629E-358D-73C82B35CF88}"/>
              </a:ext>
            </a:extLst>
          </p:cNvPr>
          <p:cNvPicPr>
            <a:picLocks noChangeAspect="1"/>
          </p:cNvPicPr>
          <p:nvPr/>
        </p:nvPicPr>
        <p:blipFill>
          <a:blip r:embed="rId4"/>
          <a:stretch>
            <a:fillRect/>
          </a:stretch>
        </p:blipFill>
        <p:spPr>
          <a:xfrm>
            <a:off x="0" y="3256454"/>
            <a:ext cx="2163337" cy="908123"/>
          </a:xfrm>
          <a:prstGeom prst="rect">
            <a:avLst/>
          </a:prstGeom>
        </p:spPr>
      </p:pic>
      <p:pic>
        <p:nvPicPr>
          <p:cNvPr id="13" name="Picture 12" descr="A screenshot of a computer program&#10;&#10;AI-generated content may be incorrect.">
            <a:extLst>
              <a:ext uri="{FF2B5EF4-FFF2-40B4-BE49-F238E27FC236}">
                <a16:creationId xmlns:a16="http://schemas.microsoft.com/office/drawing/2014/main" id="{08C34A78-5CF8-E85B-816C-BDFB62FD8D35}"/>
              </a:ext>
            </a:extLst>
          </p:cNvPr>
          <p:cNvPicPr>
            <a:picLocks noChangeAspect="1"/>
          </p:cNvPicPr>
          <p:nvPr/>
        </p:nvPicPr>
        <p:blipFill>
          <a:blip r:embed="rId5"/>
          <a:stretch>
            <a:fillRect/>
          </a:stretch>
        </p:blipFill>
        <p:spPr>
          <a:xfrm>
            <a:off x="0" y="4164577"/>
            <a:ext cx="5475249" cy="2577850"/>
          </a:xfrm>
          <a:prstGeom prst="rect">
            <a:avLst/>
          </a:prstGeom>
        </p:spPr>
      </p:pic>
      <p:pic>
        <p:nvPicPr>
          <p:cNvPr id="15" name="Picture 14" descr="A screenshot of a table&#10;&#10;AI-generated content may be incorrect.">
            <a:extLst>
              <a:ext uri="{FF2B5EF4-FFF2-40B4-BE49-F238E27FC236}">
                <a16:creationId xmlns:a16="http://schemas.microsoft.com/office/drawing/2014/main" id="{F0B3A431-0BB5-AA34-6991-311C8FF1197A}"/>
              </a:ext>
            </a:extLst>
          </p:cNvPr>
          <p:cNvPicPr>
            <a:picLocks noChangeAspect="1"/>
          </p:cNvPicPr>
          <p:nvPr/>
        </p:nvPicPr>
        <p:blipFill>
          <a:blip r:embed="rId6"/>
          <a:stretch>
            <a:fillRect/>
          </a:stretch>
        </p:blipFill>
        <p:spPr>
          <a:xfrm>
            <a:off x="0" y="6742427"/>
            <a:ext cx="2304976" cy="1487173"/>
          </a:xfrm>
          <a:prstGeom prst="rect">
            <a:avLst/>
          </a:prstGeom>
        </p:spPr>
      </p:pic>
      <p:pic>
        <p:nvPicPr>
          <p:cNvPr id="17" name="Picture 16" descr="A screenshot of a computer code&#10;&#10;AI-generated content may be incorrect.">
            <a:extLst>
              <a:ext uri="{FF2B5EF4-FFF2-40B4-BE49-F238E27FC236}">
                <a16:creationId xmlns:a16="http://schemas.microsoft.com/office/drawing/2014/main" id="{6509110B-B8D2-4AD2-4380-47EBEE2BD73D}"/>
              </a:ext>
            </a:extLst>
          </p:cNvPr>
          <p:cNvPicPr>
            <a:picLocks noChangeAspect="1"/>
          </p:cNvPicPr>
          <p:nvPr/>
        </p:nvPicPr>
        <p:blipFill>
          <a:blip r:embed="rId7"/>
          <a:stretch>
            <a:fillRect/>
          </a:stretch>
        </p:blipFill>
        <p:spPr>
          <a:xfrm>
            <a:off x="8943278" y="570022"/>
            <a:ext cx="5687121" cy="1940949"/>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FF843F4C-717C-43CF-AAFC-216922D15391}"/>
              </a:ext>
            </a:extLst>
          </p:cNvPr>
          <p:cNvPicPr>
            <a:picLocks noChangeAspect="1"/>
          </p:cNvPicPr>
          <p:nvPr/>
        </p:nvPicPr>
        <p:blipFill>
          <a:blip r:embed="rId8"/>
          <a:stretch>
            <a:fillRect/>
          </a:stretch>
        </p:blipFill>
        <p:spPr>
          <a:xfrm>
            <a:off x="8943278" y="2625003"/>
            <a:ext cx="2468332" cy="1076416"/>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4C7E1C76-AEAC-74A7-DE39-6FAACAA704CE}"/>
              </a:ext>
            </a:extLst>
          </p:cNvPr>
          <p:cNvPicPr>
            <a:picLocks noChangeAspect="1"/>
          </p:cNvPicPr>
          <p:nvPr/>
        </p:nvPicPr>
        <p:blipFill>
          <a:blip r:embed="rId9"/>
          <a:stretch>
            <a:fillRect/>
          </a:stretch>
        </p:blipFill>
        <p:spPr>
          <a:xfrm>
            <a:off x="9032733" y="6811898"/>
            <a:ext cx="2592994" cy="917250"/>
          </a:xfrm>
          <a:prstGeom prst="rect">
            <a:avLst/>
          </a:prstGeom>
        </p:spPr>
      </p:pic>
      <p:pic>
        <p:nvPicPr>
          <p:cNvPr id="25" name="Picture 24">
            <a:extLst>
              <a:ext uri="{FF2B5EF4-FFF2-40B4-BE49-F238E27FC236}">
                <a16:creationId xmlns:a16="http://schemas.microsoft.com/office/drawing/2014/main" id="{56236AFF-D4CC-2975-C124-7A8B7DE52783}"/>
              </a:ext>
            </a:extLst>
          </p:cNvPr>
          <p:cNvPicPr>
            <a:picLocks noChangeAspect="1"/>
          </p:cNvPicPr>
          <p:nvPr/>
        </p:nvPicPr>
        <p:blipFill>
          <a:blip r:embed="rId10"/>
          <a:stretch>
            <a:fillRect/>
          </a:stretch>
        </p:blipFill>
        <p:spPr>
          <a:xfrm flipV="1">
            <a:off x="9032733" y="7774805"/>
            <a:ext cx="2592994" cy="219234"/>
          </a:xfrm>
          <a:prstGeom prst="rect">
            <a:avLst/>
          </a:prstGeom>
        </p:spPr>
      </p:pic>
      <p:pic>
        <p:nvPicPr>
          <p:cNvPr id="27" name="Picture 26" descr="A screenshot of a computer screen&#10;&#10;AI-generated content may be incorrect.">
            <a:extLst>
              <a:ext uri="{FF2B5EF4-FFF2-40B4-BE49-F238E27FC236}">
                <a16:creationId xmlns:a16="http://schemas.microsoft.com/office/drawing/2014/main" id="{96C5AA84-E34F-07DB-E6A5-42941C303A34}"/>
              </a:ext>
            </a:extLst>
          </p:cNvPr>
          <p:cNvPicPr>
            <a:picLocks noChangeAspect="1"/>
          </p:cNvPicPr>
          <p:nvPr/>
        </p:nvPicPr>
        <p:blipFill>
          <a:blip r:embed="rId11"/>
          <a:stretch>
            <a:fillRect/>
          </a:stretch>
        </p:blipFill>
        <p:spPr>
          <a:xfrm>
            <a:off x="8943277" y="3958683"/>
            <a:ext cx="5364901" cy="2807559"/>
          </a:xfrm>
          <a:prstGeom prst="rect">
            <a:avLst/>
          </a:prstGeom>
        </p:spPr>
      </p:pic>
      <p:pic>
        <p:nvPicPr>
          <p:cNvPr id="31" name="Picture 30" descr="A black pencil with a white background&#10;&#10;AI-generated content may be incorrect.">
            <a:extLst>
              <a:ext uri="{FF2B5EF4-FFF2-40B4-BE49-F238E27FC236}">
                <a16:creationId xmlns:a16="http://schemas.microsoft.com/office/drawing/2014/main" id="{38DDA47C-33DA-5564-061E-450C2252CB3C}"/>
              </a:ext>
            </a:extLst>
          </p:cNvPr>
          <p:cNvPicPr>
            <a:picLocks noChangeAspect="1"/>
          </p:cNvPicPr>
          <p:nvPr/>
        </p:nvPicPr>
        <p:blipFill>
          <a:blip r:embed="rId12"/>
          <a:stretch>
            <a:fillRect/>
          </a:stretch>
        </p:blipFill>
        <p:spPr>
          <a:xfrm>
            <a:off x="6397036" y="2160405"/>
            <a:ext cx="1702511" cy="564586"/>
          </a:xfrm>
          <a:prstGeom prst="rect">
            <a:avLst/>
          </a:prstGeom>
        </p:spPr>
      </p:pic>
      <p:pic>
        <p:nvPicPr>
          <p:cNvPr id="32" name="Picture 31" descr="A black pencil with a white background&#10;&#10;AI-generated content may be incorrect.">
            <a:extLst>
              <a:ext uri="{FF2B5EF4-FFF2-40B4-BE49-F238E27FC236}">
                <a16:creationId xmlns:a16="http://schemas.microsoft.com/office/drawing/2014/main" id="{CA4A87CE-E31D-B5BC-624A-E25F9C769644}"/>
              </a:ext>
            </a:extLst>
          </p:cNvPr>
          <p:cNvPicPr>
            <a:picLocks noChangeAspect="1"/>
          </p:cNvPicPr>
          <p:nvPr/>
        </p:nvPicPr>
        <p:blipFill>
          <a:blip r:embed="rId12"/>
          <a:stretch>
            <a:fillRect/>
          </a:stretch>
        </p:blipFill>
        <p:spPr>
          <a:xfrm rot="10800000">
            <a:off x="6397037" y="1516640"/>
            <a:ext cx="1702511" cy="564586"/>
          </a:xfrm>
          <a:prstGeom prst="rect">
            <a:avLst/>
          </a:prstGeom>
        </p:spPr>
      </p:pic>
      <p:sp>
        <p:nvSpPr>
          <p:cNvPr id="36" name="TextBox 35">
            <a:extLst>
              <a:ext uri="{FF2B5EF4-FFF2-40B4-BE49-F238E27FC236}">
                <a16:creationId xmlns:a16="http://schemas.microsoft.com/office/drawing/2014/main" id="{4953034C-7B60-B3B4-9FE6-AA7F1E6AA572}"/>
              </a:ext>
            </a:extLst>
          </p:cNvPr>
          <p:cNvSpPr txBox="1"/>
          <p:nvPr/>
        </p:nvSpPr>
        <p:spPr>
          <a:xfrm>
            <a:off x="6008552" y="2550740"/>
            <a:ext cx="2613297" cy="646331"/>
          </a:xfrm>
          <a:prstGeom prst="rect">
            <a:avLst/>
          </a:prstGeom>
          <a:noFill/>
        </p:spPr>
        <p:txBody>
          <a:bodyPr wrap="square" rtlCol="0">
            <a:spAutoFit/>
          </a:bodyPr>
          <a:lstStyle/>
          <a:p>
            <a:r>
              <a:rPr lang="en-IN" b="1" i="1" dirty="0"/>
              <a:t>City wise Order Volume </a:t>
            </a:r>
          </a:p>
          <a:p>
            <a:r>
              <a:rPr lang="en-IN" b="1" i="1" dirty="0"/>
              <a:t>&amp; Average Order Volume</a:t>
            </a:r>
          </a:p>
        </p:txBody>
      </p:sp>
      <p:sp>
        <p:nvSpPr>
          <p:cNvPr id="37" name="TextBox 36">
            <a:extLst>
              <a:ext uri="{FF2B5EF4-FFF2-40B4-BE49-F238E27FC236}">
                <a16:creationId xmlns:a16="http://schemas.microsoft.com/office/drawing/2014/main" id="{5A8D7DB6-CA9B-2A45-F85C-414869654B96}"/>
              </a:ext>
            </a:extLst>
          </p:cNvPr>
          <p:cNvSpPr txBox="1"/>
          <p:nvPr/>
        </p:nvSpPr>
        <p:spPr>
          <a:xfrm>
            <a:off x="6292148" y="1298444"/>
            <a:ext cx="2453268" cy="369332"/>
          </a:xfrm>
          <a:prstGeom prst="rect">
            <a:avLst/>
          </a:prstGeom>
          <a:noFill/>
        </p:spPr>
        <p:txBody>
          <a:bodyPr wrap="square" rtlCol="0">
            <a:spAutoFit/>
          </a:bodyPr>
          <a:lstStyle/>
          <a:p>
            <a:r>
              <a:rPr lang="en-IN" b="1" i="1" dirty="0"/>
              <a:t>Age Group Analysis</a:t>
            </a:r>
          </a:p>
        </p:txBody>
      </p:sp>
      <p:sp>
        <p:nvSpPr>
          <p:cNvPr id="38" name="TextBox 37">
            <a:extLst>
              <a:ext uri="{FF2B5EF4-FFF2-40B4-BE49-F238E27FC236}">
                <a16:creationId xmlns:a16="http://schemas.microsoft.com/office/drawing/2014/main" id="{3D90F2F9-B64D-AECD-0015-237859A34A87}"/>
              </a:ext>
            </a:extLst>
          </p:cNvPr>
          <p:cNvSpPr txBox="1"/>
          <p:nvPr/>
        </p:nvSpPr>
        <p:spPr>
          <a:xfrm>
            <a:off x="6132119" y="5039296"/>
            <a:ext cx="2613297" cy="646331"/>
          </a:xfrm>
          <a:prstGeom prst="rect">
            <a:avLst/>
          </a:prstGeom>
          <a:noFill/>
        </p:spPr>
        <p:txBody>
          <a:bodyPr wrap="square" rtlCol="0">
            <a:spAutoFit/>
          </a:bodyPr>
          <a:lstStyle/>
          <a:p>
            <a:r>
              <a:rPr lang="en-IN" b="1" i="1" dirty="0"/>
              <a:t>Monthly Contribution to New Customers</a:t>
            </a:r>
          </a:p>
        </p:txBody>
      </p:sp>
      <p:pic>
        <p:nvPicPr>
          <p:cNvPr id="39" name="Picture 38" descr="A black pencil with a white background&#10;&#10;AI-generated content may be incorrect.">
            <a:extLst>
              <a:ext uri="{FF2B5EF4-FFF2-40B4-BE49-F238E27FC236}">
                <a16:creationId xmlns:a16="http://schemas.microsoft.com/office/drawing/2014/main" id="{012A64D4-191A-CC5D-1D6C-1418C72EFE13}"/>
              </a:ext>
            </a:extLst>
          </p:cNvPr>
          <p:cNvPicPr>
            <a:picLocks noChangeAspect="1"/>
          </p:cNvPicPr>
          <p:nvPr/>
        </p:nvPicPr>
        <p:blipFill>
          <a:blip r:embed="rId12"/>
          <a:stretch>
            <a:fillRect/>
          </a:stretch>
        </p:blipFill>
        <p:spPr>
          <a:xfrm rot="10800000">
            <a:off x="6464380" y="5579415"/>
            <a:ext cx="1702511" cy="552175"/>
          </a:xfrm>
          <a:prstGeom prst="rect">
            <a:avLst/>
          </a:prstGeom>
        </p:spPr>
      </p:pic>
      <p:pic>
        <p:nvPicPr>
          <p:cNvPr id="40" name="Picture 39" descr="A black pencil with a white background&#10;&#10;AI-generated content may be incorrect.">
            <a:extLst>
              <a:ext uri="{FF2B5EF4-FFF2-40B4-BE49-F238E27FC236}">
                <a16:creationId xmlns:a16="http://schemas.microsoft.com/office/drawing/2014/main" id="{971EFDDF-98C8-E90A-D8AA-9700BC32531B}"/>
              </a:ext>
            </a:extLst>
          </p:cNvPr>
          <p:cNvPicPr>
            <a:picLocks noChangeAspect="1"/>
          </p:cNvPicPr>
          <p:nvPr/>
        </p:nvPicPr>
        <p:blipFill>
          <a:blip r:embed="rId12"/>
          <a:stretch>
            <a:fillRect/>
          </a:stretch>
        </p:blipFill>
        <p:spPr>
          <a:xfrm>
            <a:off x="6464380" y="6286887"/>
            <a:ext cx="1702511" cy="564586"/>
          </a:xfrm>
          <a:prstGeom prst="rect">
            <a:avLst/>
          </a:prstGeom>
        </p:spPr>
      </p:pic>
      <p:sp>
        <p:nvSpPr>
          <p:cNvPr id="41" name="TextBox 40">
            <a:extLst>
              <a:ext uri="{FF2B5EF4-FFF2-40B4-BE49-F238E27FC236}">
                <a16:creationId xmlns:a16="http://schemas.microsoft.com/office/drawing/2014/main" id="{4B26BFE3-9487-5CDB-C424-348B123C7BA8}"/>
              </a:ext>
            </a:extLst>
          </p:cNvPr>
          <p:cNvSpPr txBox="1"/>
          <p:nvPr/>
        </p:nvSpPr>
        <p:spPr>
          <a:xfrm>
            <a:off x="6101525" y="6851474"/>
            <a:ext cx="3000580" cy="923330"/>
          </a:xfrm>
          <a:prstGeom prst="rect">
            <a:avLst/>
          </a:prstGeom>
          <a:noFill/>
        </p:spPr>
        <p:txBody>
          <a:bodyPr wrap="square" rtlCol="0">
            <a:spAutoFit/>
          </a:bodyPr>
          <a:lstStyle/>
          <a:p>
            <a:r>
              <a:rPr lang="en-IN" b="1" i="1" dirty="0"/>
              <a:t>Top 10 Products by Order Volume &amp; Revenue Contribution</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326</TotalTime>
  <Words>1610</Words>
  <Application>Microsoft Office PowerPoint</Application>
  <PresentationFormat>Custom</PresentationFormat>
  <Paragraphs>171</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Segoe UI Semibold</vt:lpstr>
      <vt:lpstr>Raleway</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Jatin Makkar</dc:creator>
  <cp:lastModifiedBy>JATIN_MAKKAR</cp:lastModifiedBy>
  <cp:revision>5</cp:revision>
  <dcterms:created xsi:type="dcterms:W3CDTF">2025-11-01T21:15:31Z</dcterms:created>
  <dcterms:modified xsi:type="dcterms:W3CDTF">2025-11-02T02:52:46Z</dcterms:modified>
</cp:coreProperties>
</file>